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0" r:id="rId6"/>
    <p:sldId id="265" r:id="rId7"/>
    <p:sldId id="262" r:id="rId8"/>
    <p:sldId id="269" r:id="rId9"/>
    <p:sldId id="266" r:id="rId10"/>
    <p:sldId id="270" r:id="rId11"/>
    <p:sldId id="271" r:id="rId12"/>
    <p:sldId id="264" r:id="rId13"/>
    <p:sldId id="27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EBA0A2"/>
    <a:srgbClr val="FFEE9E"/>
    <a:srgbClr val="D640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47" autoAdjust="0"/>
    <p:restoredTop sz="94660"/>
  </p:normalViewPr>
  <p:slideViewPr>
    <p:cSldViewPr snapToGrid="0" showGuides="1">
      <p:cViewPr>
        <p:scale>
          <a:sx n="66" d="100"/>
          <a:sy n="66" d="100"/>
        </p:scale>
        <p:origin x="1454" y="365"/>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Use digital color histograms to segment regions of interest in an image.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Use digital color histograms to segment regions of interest in an image.</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626DD-15EA-4FF9-B165-DF6441D9A681}" type="datetimeFigureOut">
              <a:rPr lang="en-US" smtClean="0"/>
              <a:t>6/6/2022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334454" y="3769902"/>
            <a:ext cx="5316042" cy="769441"/>
          </a:xfrm>
          <a:prstGeom prst="rect">
            <a:avLst/>
          </a:prstGeom>
          <a:noFill/>
          <a:effectLst>
            <a:outerShdw dist="88900" dir="8100000" algn="tr" rotWithShape="0">
              <a:srgbClr val="467599"/>
            </a:outerShdw>
          </a:effectLst>
          <a:scene3d>
            <a:camera prst="orthographicFront">
              <a:rot lat="20651912" lon="861116" rev="7765"/>
            </a:camera>
            <a:lightRig rig="threePt" dir="t"/>
          </a:scene3d>
        </p:spPr>
        <p:txBody>
          <a:bodyPr wrap="square">
            <a:spAutoFit/>
          </a:bodyPr>
          <a:lstStyle/>
          <a:p>
            <a:pPr algn="ct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r>
              <a:rPr lang="en-PH" sz="4400" spc="1500" baseline="0" dirty="0">
                <a:solidFill>
                  <a:schemeClr val="bg1"/>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PROCESSING</a:t>
            </a:r>
            <a:r>
              <a:rPr lang="en-PH" sz="4400" spc="1500" baseline="0" dirty="0">
                <a:solidFill>
                  <a:srgbClr val="D64045"/>
                </a:solidFill>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a:t>
            </a: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01</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537918" y="1521914"/>
            <a:ext cx="5957740" cy="2708434"/>
          </a:xfrm>
          <a:prstGeom prst="rect">
            <a:avLst/>
          </a:prstGeom>
          <a:noFill/>
          <a:scene3d>
            <a:camera prst="orthographicFront">
              <a:rot lat="20651912" lon="861116" rev="7765"/>
            </a:camera>
            <a:lightRig rig="threePt" dir="t"/>
          </a:scene3d>
        </p:spPr>
        <p:txBody>
          <a:bodyPr wrap="square">
            <a:spAutoFit/>
          </a:bodyPr>
          <a:lstStyle/>
          <a:p>
            <a:pPr algn="r"/>
            <a:r>
              <a:rPr lang="en-PH" sz="17000" spc="450" baseline="0" dirty="0">
                <a:gradFill flip="none" rotWithShape="1">
                  <a:gsLst>
                    <a:gs pos="96000">
                      <a:srgbClr val="0070C0"/>
                    </a:gs>
                    <a:gs pos="21000">
                      <a:srgbClr val="C00000"/>
                    </a:gs>
                    <a:gs pos="40000">
                      <a:srgbClr val="FFC000"/>
                    </a:gs>
                    <a:gs pos="73000">
                      <a:srgbClr val="00B050"/>
                    </a:gs>
                  </a:gsLst>
                  <a:lin ang="0" scaled="1"/>
                  <a:tileRect/>
                </a:gradFill>
                <a:effectLst/>
                <a:latin typeface="Bahnschrift Condensed" panose="020B0502040204020203" pitchFamily="34" charset="0"/>
                <a:ea typeface="Verdana" panose="020B0604030504040204" pitchFamily="34" charset="0"/>
                <a:cs typeface="Helvetica" panose="020B0604020202020204" pitchFamily="34" charset="0"/>
              </a:rPr>
              <a:t>COLOR</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pic>
        <p:nvPicPr>
          <p:cNvPr id="3" name="Picture 2" descr="A picture containing background pattern&#10;&#10;Description automatically generated">
            <a:extLst>
              <a:ext uri="{FF2B5EF4-FFF2-40B4-BE49-F238E27FC236}">
                <a16:creationId xmlns:a16="http://schemas.microsoft.com/office/drawing/2014/main" id="{0C26E265-2285-5451-C123-156FB08EBA8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5773918" cy="1143536"/>
            <a:chOff x="457200" y="3429000"/>
            <a:chExt cx="577391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8804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567296"/>
            <a:ext cx="8058152" cy="1697741"/>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54178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ustynazimnyfruzynska.blogspot.com/2019/03/gambar-hd-lukisan.html" TargetMode="External"/><Relationship Id="rId2" Type="http://schemas.openxmlformats.org/officeDocument/2006/relationships/hyperlink" Target="https://www.hki.fitzmuseum.cam.ac.uk/projects/cracks" TargetMode="External"/><Relationship Id="rId1" Type="http://schemas.openxmlformats.org/officeDocument/2006/relationships/slideLayout" Target="../slideLayouts/slideLayout3.xml"/><Relationship Id="rId5" Type="http://schemas.openxmlformats.org/officeDocument/2006/relationships/hyperlink" Target="https://rlprincipe.wixsite.com/reneprincipejr/post/image-segmentation" TargetMode="External"/><Relationship Id="rId4" Type="http://schemas.openxmlformats.org/officeDocument/2006/relationships/hyperlink" Target="https://barteezy.wordpress.com/2015/10/05/activity-7-image-segmentationo/"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rive.google.com/file/d/10yAmcNsyWs8dfkm6fHbPrnsFiF5YHBX9/view?usp=sharing" TargetMode="External"/><Relationship Id="rId7" Type="http://schemas.openxmlformats.org/officeDocument/2006/relationships/diagramColors" Target="../diagrams/colors1.xml"/><Relationship Id="rId2" Type="http://schemas.openxmlformats.org/officeDocument/2006/relationships/hyperlink" Target="https://github.com/reneprincipejr/Physics-301/blob/main/01%20Color%20Segmentation/Activity%201%20-%20Color%20Segmentation.ipyn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C85C2-7BB4-95FA-438F-B020A215B2F8}"/>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D5CCAF7-B0BF-A8FA-0D8F-8624BBD6387D}"/>
              </a:ext>
            </a:extLst>
          </p:cNvPr>
          <p:cNvSpPr>
            <a:spLocks noGrp="1"/>
          </p:cNvSpPr>
          <p:nvPr>
            <p:ph type="title"/>
          </p:nvPr>
        </p:nvSpPr>
        <p:spPr/>
        <p:txBody>
          <a:bodyPr/>
          <a:lstStyle/>
          <a:p>
            <a:r>
              <a:rPr lang="en-US" dirty="0"/>
              <a:t>Craquelures</a:t>
            </a:r>
          </a:p>
        </p:txBody>
      </p:sp>
      <p:sp>
        <p:nvSpPr>
          <p:cNvPr id="4" name="Content Placeholder 3">
            <a:extLst>
              <a:ext uri="{FF2B5EF4-FFF2-40B4-BE49-F238E27FC236}">
                <a16:creationId xmlns:a16="http://schemas.microsoft.com/office/drawing/2014/main" id="{2D257CA2-A7D6-D5AA-BC9F-41861E82616F}"/>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Craquelures are the breakage patterns present in very old paintings commonly due to paint degradation </a:t>
            </a:r>
            <a:r>
              <a:rPr lang="en-US" sz="1800" b="0" i="0" u="none" strike="noStrike" baseline="0" dirty="0">
                <a:solidFill>
                  <a:srgbClr val="000000"/>
                </a:solidFill>
              </a:rPr>
              <a:t>[3]</a:t>
            </a:r>
            <a:r>
              <a:rPr lang="en-US" sz="1800" b="0" i="0" u="none" strike="noStrike" baseline="0" dirty="0">
                <a:solidFill>
                  <a:srgbClr val="000000"/>
                </a:solidFill>
                <a:latin typeface="Bahnschrift SemiLight" panose="020B0502040204020203" pitchFamily="34" charset="0"/>
              </a:rPr>
              <a:t>. I applied the algorithms on the samp</a:t>
            </a:r>
            <a:r>
              <a:rPr lang="en-US" sz="1800" dirty="0">
                <a:solidFill>
                  <a:srgbClr val="000000"/>
                </a:solidFill>
                <a:latin typeface="Bahnschrift SemiLight" panose="020B0502040204020203" pitchFamily="34" charset="0"/>
              </a:rPr>
              <a:t>le</a:t>
            </a:r>
            <a:r>
              <a:rPr lang="en-US" sz="1800" b="0" i="0" u="none" strike="noStrike" baseline="0" dirty="0">
                <a:solidFill>
                  <a:srgbClr val="000000"/>
                </a:solidFill>
                <a:latin typeface="Bahnschrift SemiLight" panose="020B0502040204020203" pitchFamily="34" charset="0"/>
              </a:rPr>
              <a:t> painting below. Here I chose the eye portion as the ROI as it had similar color to the painting cracks. </a:t>
            </a:r>
            <a:r>
              <a:rPr lang="en-US" sz="1800" b="0" i="0" u="none" strike="noStrike" baseline="0" dirty="0">
                <a:solidFill>
                  <a:srgbClr val="000000"/>
                </a:solidFill>
                <a:latin typeface="Bahnschrift SemiBold" panose="020B0502040204020203" pitchFamily="34" charset="0"/>
              </a:rPr>
              <a:t>Thresholding</a:t>
            </a:r>
            <a:r>
              <a:rPr lang="en-US" sz="1800" b="0" i="0" u="none" strike="noStrike" baseline="0" dirty="0">
                <a:solidFill>
                  <a:srgbClr val="000000"/>
                </a:solidFill>
                <a:latin typeface="Bahnschrift SemiLight" panose="020B0502040204020203" pitchFamily="34" charset="0"/>
              </a:rPr>
              <a:t> was able to only segment </a:t>
            </a:r>
            <a:r>
              <a:rPr lang="en-US" sz="1800" b="0" i="0" u="none" strike="noStrike" baseline="0" dirty="0">
                <a:solidFill>
                  <a:srgbClr val="000000"/>
                </a:solidFill>
                <a:latin typeface="Bahnschrift SemiBold" panose="020B0502040204020203" pitchFamily="34" charset="0"/>
              </a:rPr>
              <a:t>dominant</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facial</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lines</a:t>
            </a:r>
            <a:r>
              <a:rPr lang="en-US" sz="1800" b="0" i="0" u="none" strike="noStrike" baseline="0" dirty="0">
                <a:solidFill>
                  <a:srgbClr val="000000"/>
                </a:solidFill>
                <a:latin typeface="Bahnschrift SemiLight" panose="020B0502040204020203" pitchFamily="34" charset="0"/>
              </a:rPr>
              <a:t> and </a:t>
            </a:r>
            <a:r>
              <a:rPr lang="en-US" sz="1800" b="0" i="0" u="none" strike="noStrike" baseline="0" dirty="0">
                <a:solidFill>
                  <a:srgbClr val="000000"/>
                </a:solidFill>
                <a:latin typeface="Bahnschrift SemiBold" panose="020B0502040204020203" pitchFamily="34" charset="0"/>
              </a:rPr>
              <a:t>shadows</a:t>
            </a:r>
            <a:r>
              <a:rPr lang="en-US" sz="1800" b="0" i="0" u="none" strike="noStrike" baseline="0" dirty="0">
                <a:solidFill>
                  <a:srgbClr val="000000"/>
                </a:solidFill>
                <a:latin typeface="Bahnschrift SemiLight" panose="020B0502040204020203" pitchFamily="34" charset="0"/>
              </a:rPr>
              <a:t>, implying </a:t>
            </a:r>
            <a:r>
              <a:rPr lang="en-US" sz="1800" dirty="0">
                <a:solidFill>
                  <a:srgbClr val="000000"/>
                </a:solidFill>
                <a:latin typeface="Bahnschrift SemiLight" panose="020B0502040204020203" pitchFamily="34" charset="0"/>
              </a:rPr>
              <a:t>that segmentation is better spatially only if the ROI color information is rich.</a:t>
            </a:r>
            <a:r>
              <a:rPr lang="en-US" sz="1800" b="0" i="0" u="none" strike="noStrike" baseline="0" dirty="0">
                <a:solidFill>
                  <a:srgbClr val="000000"/>
                </a:solidFill>
                <a:latin typeface="Bahnschrift SemiLight" panose="020B0502040204020203" pitchFamily="34" charset="0"/>
              </a:rPr>
              <a:t> Meanwhile, the other methods captured these “cracks” but </a:t>
            </a:r>
            <a:r>
              <a:rPr lang="en-US" sz="1800" dirty="0">
                <a:solidFill>
                  <a:srgbClr val="000000"/>
                </a:solidFill>
                <a:highlight>
                  <a:srgbClr val="FFEE9E"/>
                </a:highlight>
                <a:latin typeface="Bahnschrift SemiBold" panose="020B0502040204020203" pitchFamily="34" charset="0"/>
              </a:rPr>
              <a:t>parametric segmentation</a:t>
            </a:r>
            <a:r>
              <a:rPr lang="en-US" sz="180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Light" panose="020B0502040204020203" pitchFamily="34" charset="0"/>
              </a:rPr>
              <a:t>was able to </a:t>
            </a:r>
            <a:r>
              <a:rPr lang="en-US" sz="1800" b="0" i="0" u="none" strike="noStrike" baseline="0" dirty="0">
                <a:solidFill>
                  <a:srgbClr val="000000"/>
                </a:solidFill>
                <a:highlight>
                  <a:srgbClr val="FFEE9E"/>
                </a:highlight>
                <a:latin typeface="Bahnschrift SemiBold" panose="020B0502040204020203" pitchFamily="34" charset="0"/>
              </a:rPr>
              <a:t>accentuate</a:t>
            </a:r>
            <a:r>
              <a:rPr lang="en-US" sz="1800" b="0" i="0" u="none" strike="noStrike" baseline="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Bold" panose="020B0502040204020203" pitchFamily="34" charset="0"/>
              </a:rPr>
              <a:t>the finest lines</a:t>
            </a:r>
            <a:r>
              <a:rPr lang="en-US" sz="1800" b="0" i="0" u="none" strike="noStrike" baseline="0" dirty="0">
                <a:solidFill>
                  <a:srgbClr val="000000"/>
                </a:solidFill>
                <a:latin typeface="Bahnschrift SemiLight" panose="020B0502040204020203" pitchFamily="34" charset="0"/>
              </a:rPr>
              <a:t> whereas these </a:t>
            </a:r>
            <a:r>
              <a:rPr lang="en-US" sz="1800" b="0" i="0" u="none" strike="noStrike" baseline="0" dirty="0">
                <a:solidFill>
                  <a:srgbClr val="000000"/>
                </a:solidFill>
              </a:rPr>
              <a:t>details</a:t>
            </a:r>
            <a:r>
              <a:rPr lang="en-US" sz="1800" b="0" i="0" u="none" strike="noStrike" baseline="0" dirty="0">
                <a:solidFill>
                  <a:srgbClr val="000000"/>
                </a:solidFill>
                <a:latin typeface="Bahnschrift SemiLight" panose="020B0502040204020203" pitchFamily="34" charset="0"/>
              </a:rPr>
              <a:t> could get </a:t>
            </a:r>
            <a:r>
              <a:rPr lang="en-US" sz="1800" b="0" i="0" u="none" strike="noStrike" baseline="0" dirty="0">
                <a:solidFill>
                  <a:srgbClr val="000000"/>
                </a:solidFill>
                <a:latin typeface="Bahnschrift SemiBold" panose="020B0502040204020203" pitchFamily="34" charset="0"/>
              </a:rPr>
              <a:t>lost due to the binning limitation of the non-parametric method</a:t>
            </a:r>
            <a:r>
              <a:rPr lang="en-US" sz="1800" b="0" i="0" u="none" strike="noStrike" baseline="0" dirty="0">
                <a:solidFill>
                  <a:srgbClr val="000000"/>
                </a:solidFill>
                <a:latin typeface="Bahnschrift SemiLight" panose="020B0502040204020203" pitchFamily="34" charset="0"/>
              </a:rPr>
              <a:t>. </a:t>
            </a:r>
            <a:endParaRPr lang="en-US" dirty="0">
              <a:latin typeface="Bahnschrift SemiLight" panose="020B0502040204020203" pitchFamily="34" charset="0"/>
            </a:endParaRPr>
          </a:p>
        </p:txBody>
      </p:sp>
      <p:sp>
        <p:nvSpPr>
          <p:cNvPr id="5" name="Slide Number Placeholder 4">
            <a:extLst>
              <a:ext uri="{FF2B5EF4-FFF2-40B4-BE49-F238E27FC236}">
                <a16:creationId xmlns:a16="http://schemas.microsoft.com/office/drawing/2014/main" id="{3D10D4DF-AF42-9DFE-3A59-EFE39EA68170}"/>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5122" name="Picture 2">
            <a:extLst>
              <a:ext uri="{FF2B5EF4-FFF2-40B4-BE49-F238E27FC236}">
                <a16:creationId xmlns:a16="http://schemas.microsoft.com/office/drawing/2014/main" id="{46EB5D68-E67B-7E50-AAB0-C138BE8A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86" y="3700462"/>
            <a:ext cx="7315200"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44B5EF-1F9D-0D05-5DA5-11180E72D150}"/>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[3] https://www.hki.fitzmuseum.cam.ac.uk/projects/cracks</a:t>
            </a:r>
          </a:p>
        </p:txBody>
      </p:sp>
    </p:spTree>
    <p:extLst>
      <p:ext uri="{BB962C8B-B14F-4D97-AF65-F5344CB8AC3E}">
        <p14:creationId xmlns:p14="http://schemas.microsoft.com/office/powerpoint/2010/main" val="2718402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A7FCC5-8924-E2C9-C21D-B909590C3D8D}"/>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5774C6F6-55E6-6A55-5C7C-C05811279893}"/>
              </a:ext>
            </a:extLst>
          </p:cNvPr>
          <p:cNvSpPr>
            <a:spLocks noGrp="1"/>
          </p:cNvSpPr>
          <p:nvPr>
            <p:ph type="title"/>
          </p:nvPr>
        </p:nvSpPr>
        <p:spPr/>
        <p:txBody>
          <a:bodyPr/>
          <a:lstStyle/>
          <a:p>
            <a:r>
              <a:rPr lang="en-US" dirty="0"/>
              <a:t>Van Gogh’s Starry Night</a:t>
            </a:r>
          </a:p>
        </p:txBody>
      </p:sp>
      <p:sp>
        <p:nvSpPr>
          <p:cNvPr id="4" name="Content Placeholder 3">
            <a:extLst>
              <a:ext uri="{FF2B5EF4-FFF2-40B4-BE49-F238E27FC236}">
                <a16:creationId xmlns:a16="http://schemas.microsoft.com/office/drawing/2014/main" id="{9A646D16-D5E7-FD4E-6141-7171DB58E8A1}"/>
              </a:ext>
            </a:extLst>
          </p:cNvPr>
          <p:cNvSpPr>
            <a:spLocks noGrp="1"/>
          </p:cNvSpPr>
          <p:nvPr>
            <p:ph idx="1"/>
          </p:nvPr>
        </p:nvSpPr>
        <p:spPr/>
        <p:txBody>
          <a:bodyPr>
            <a:normAutofit/>
          </a:bodyPr>
          <a:lstStyle/>
          <a:p>
            <a:pPr marL="0" indent="0">
              <a:buNone/>
            </a:pPr>
            <a:r>
              <a:rPr lang="en-US" sz="1800" dirty="0"/>
              <a:t>Starry Night is a world-renowned painting with distinct stroke styles [4]. By applying segmentation techniques, the image texture is highlighted. Shown below are the patterns extracted using the </a:t>
            </a:r>
            <a:r>
              <a:rPr lang="en-US" sz="1800" dirty="0">
                <a:solidFill>
                  <a:schemeClr val="accent4">
                    <a:lumMod val="75000"/>
                  </a:schemeClr>
                </a:solidFill>
                <a:latin typeface="Bahnschrift SemiBold" panose="020B0502040204020203" pitchFamily="34" charset="0"/>
              </a:rPr>
              <a:t>yellow circular strokes</a:t>
            </a:r>
            <a:r>
              <a:rPr lang="en-US" sz="1800" dirty="0"/>
              <a:t>,</a:t>
            </a:r>
            <a:r>
              <a:rPr lang="en-US" sz="1800" dirty="0">
                <a:latin typeface="Bahnschrift SemiBold" panose="020B0502040204020203" pitchFamily="34" charset="0"/>
              </a:rPr>
              <a:t> </a:t>
            </a:r>
            <a:r>
              <a:rPr lang="en-US" sz="1800" dirty="0">
                <a:solidFill>
                  <a:schemeClr val="accent2">
                    <a:lumMod val="50000"/>
                  </a:schemeClr>
                </a:solidFill>
                <a:latin typeface="Bahnschrift SemiBold" panose="020B0502040204020203" pitchFamily="34" charset="0"/>
              </a:rPr>
              <a:t>dark-brown vertical wave strokes</a:t>
            </a:r>
            <a:r>
              <a:rPr lang="en-US" sz="1800" dirty="0"/>
              <a:t>, and </a:t>
            </a:r>
            <a:r>
              <a:rPr lang="en-US" sz="1800" dirty="0">
                <a:solidFill>
                  <a:srgbClr val="467599"/>
                </a:solidFill>
                <a:latin typeface="Bahnschrift SemiBold" panose="020B0502040204020203" pitchFamily="34" charset="0"/>
              </a:rPr>
              <a:t>blue diagonal strokes</a:t>
            </a:r>
            <a:r>
              <a:rPr lang="en-US" sz="1800" dirty="0"/>
              <a:t>. Since the ROIs are color rich strokes, we can see how </a:t>
            </a:r>
            <a:r>
              <a:rPr lang="en-US" sz="1800" dirty="0">
                <a:highlight>
                  <a:srgbClr val="FFEE9E"/>
                </a:highlight>
                <a:latin typeface="Bahnschrift SemiBold" panose="020B0502040204020203" pitchFamily="34" charset="0"/>
              </a:rPr>
              <a:t>thresholding was able to emphasize the rich pattern</a:t>
            </a:r>
            <a:r>
              <a:rPr lang="en-US" sz="1800" dirty="0"/>
              <a:t>. Color segmentation allows us to view art in a different lens and characterize them using quantifiable features such as texture.</a:t>
            </a:r>
          </a:p>
        </p:txBody>
      </p:sp>
      <p:sp>
        <p:nvSpPr>
          <p:cNvPr id="5" name="Slide Number Placeholder 4">
            <a:extLst>
              <a:ext uri="{FF2B5EF4-FFF2-40B4-BE49-F238E27FC236}">
                <a16:creationId xmlns:a16="http://schemas.microsoft.com/office/drawing/2014/main" id="{52C5311B-E43B-A7F5-55B0-66B76C095E5F}"/>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148" name="Picture 4">
            <a:extLst>
              <a:ext uri="{FF2B5EF4-FFF2-40B4-BE49-F238E27FC236}">
                <a16:creationId xmlns:a16="http://schemas.microsoft.com/office/drawing/2014/main" id="{ABF61AED-5C83-62E7-AE0E-AFE3E24EA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80367"/>
            <a:ext cx="7315200" cy="11188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B17CB3-5528-AC1A-BC74-DE963EB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061865"/>
            <a:ext cx="7315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F9982A-DD95-B824-A0E6-4F8DDBD68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21472"/>
            <a:ext cx="7315200" cy="1116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3751B8-0FFB-9C0A-CE11-6EF36EC2DD11}"/>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[4] https://ustynazimnyfruzynska.blogspot.com/2019/03/gambar-hd-lukisan.html</a:t>
            </a:r>
          </a:p>
        </p:txBody>
      </p:sp>
    </p:spTree>
    <p:extLst>
      <p:ext uri="{BB962C8B-B14F-4D97-AF65-F5344CB8AC3E}">
        <p14:creationId xmlns:p14="http://schemas.microsoft.com/office/powerpoint/2010/main" val="16437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C3A30F1-ABD0-3C02-02F7-795B3210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066178"/>
            <a:ext cx="7315200" cy="128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4EBBAE-1DBB-8279-FFA2-CA06F1145E66}"/>
              </a:ext>
            </a:extLst>
          </p:cNvPr>
          <p:cNvSpPr>
            <a:spLocks noGrp="1"/>
          </p:cNvSpPr>
          <p:nvPr>
            <p:ph type="title"/>
          </p:nvPr>
        </p:nvSpPr>
        <p:spPr/>
        <p:txBody>
          <a:bodyPr/>
          <a:lstStyle/>
          <a:p>
            <a:r>
              <a:rPr lang="en-US" dirty="0"/>
              <a:t>In-motion segmentation</a:t>
            </a:r>
          </a:p>
        </p:txBody>
      </p:sp>
      <p:sp>
        <p:nvSpPr>
          <p:cNvPr id="3" name="Content Placeholder 2">
            <a:extLst>
              <a:ext uri="{FF2B5EF4-FFF2-40B4-BE49-F238E27FC236}">
                <a16:creationId xmlns:a16="http://schemas.microsoft.com/office/drawing/2014/main" id="{86D6855E-5268-41A1-B682-64EB3C2D3F6D}"/>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In video-biomechanics, tracking movements often starts with segmenting the target region. </a:t>
            </a:r>
            <a:r>
              <a:rPr lang="en-US" sz="1800" dirty="0">
                <a:solidFill>
                  <a:srgbClr val="000000"/>
                </a:solidFill>
                <a:latin typeface="Bahnschrift SemiLight" panose="020B0502040204020203" pitchFamily="34" charset="0"/>
              </a:rPr>
              <a:t>U</a:t>
            </a:r>
            <a:r>
              <a:rPr lang="en-US" sz="1800" b="0" i="0" u="none" strike="noStrike" baseline="0" dirty="0">
                <a:solidFill>
                  <a:srgbClr val="000000"/>
                </a:solidFill>
                <a:latin typeface="Bahnschrift SemiLight" panose="020B0502040204020203" pitchFamily="34" charset="0"/>
              </a:rPr>
              <a:t>sing the motion shot captured by Kenneth Domingo, I chose my skin as an ROI. All algorithms segmented the image decently but here we highlight how </a:t>
            </a:r>
            <a:r>
              <a:rPr lang="en-US" sz="1800" b="0" i="0" u="none" strike="noStrike" baseline="0" dirty="0">
                <a:solidFill>
                  <a:srgbClr val="000000"/>
                </a:solidFill>
                <a:highlight>
                  <a:srgbClr val="FFEE9E"/>
                </a:highlight>
                <a:latin typeface="Bahnschrift SemiBold" panose="020B0502040204020203" pitchFamily="34" charset="0"/>
              </a:rPr>
              <a:t>robust the non-parametric segmentation is given an un-even illumination in the scene</a:t>
            </a:r>
            <a:r>
              <a:rPr lang="en-US" sz="1800" b="0" i="0" u="none" strike="noStrike" baseline="0" dirty="0">
                <a:solidFill>
                  <a:srgbClr val="000000"/>
                </a:solidFill>
                <a:latin typeface="Bahnschrift SemiLight" panose="020B0502040204020203" pitchFamily="34" charset="0"/>
              </a:rPr>
              <a:t>.</a:t>
            </a:r>
            <a:endParaRPr lang="en-US" dirty="0">
              <a:latin typeface="Bahnschrift SemiLight" panose="020B0502040204020203" pitchFamily="34" charset="0"/>
            </a:endParaRPr>
          </a:p>
        </p:txBody>
      </p:sp>
      <p:sp>
        <p:nvSpPr>
          <p:cNvPr id="4" name="Footer Placeholder 3">
            <a:extLst>
              <a:ext uri="{FF2B5EF4-FFF2-40B4-BE49-F238E27FC236}">
                <a16:creationId xmlns:a16="http://schemas.microsoft.com/office/drawing/2014/main" id="{3A93BECB-9D1E-2409-FC58-0556968C220B}"/>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06496602-393F-6F79-4694-FE7AA4BFC8D5}"/>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0" name="Picture 2">
            <a:extLst>
              <a:ext uri="{FF2B5EF4-FFF2-40B4-BE49-F238E27FC236}">
                <a16:creationId xmlns:a16="http://schemas.microsoft.com/office/drawing/2014/main" id="{33C15C4D-0338-F08C-E099-5EC73A65B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28095"/>
            <a:ext cx="7315200" cy="263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458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My personal research background in image processing helped me a lot in doing this activity with ease. Some of the results presented in this report were recreations of what I did in my Applied Physics 186 – Color Segmentation report. I believe I was able to deliver a sufficient output and explained the nuances in the results using segmentation techniques. By showcasing practical applications in art and biomechanics, the strengths and limitations of the technique were generalized. I thoroughly enjoyed accomplishing this activity.</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96/100.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13</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Applied Physics 186 - Image Segmentation, (2019).</a:t>
            </a:r>
          </a:p>
          <a:p>
            <a:pPr>
              <a:lnSpc>
                <a:spcPct val="100000"/>
              </a:lnSpc>
            </a:pPr>
            <a:r>
              <a:rPr lang="en-US" dirty="0"/>
              <a:t>[2] M. Soriano, Physics 301 - Color Segmentation, (2022).</a:t>
            </a:r>
          </a:p>
          <a:p>
            <a:pPr>
              <a:lnSpc>
                <a:spcPct val="100000"/>
              </a:lnSpc>
            </a:pPr>
            <a:r>
              <a:rPr lang="en-US" dirty="0"/>
              <a:t>[3]</a:t>
            </a:r>
            <a:r>
              <a:rPr lang="en-US" sz="1400" dirty="0">
                <a:latin typeface="Bahnschrift Light" panose="020B0502040204020203" pitchFamily="34" charset="0"/>
              </a:rPr>
              <a:t> </a:t>
            </a:r>
            <a:r>
              <a:rPr lang="en-US" sz="1400" dirty="0">
                <a:latin typeface="Bahnschrift Light" panose="020B0502040204020203" pitchFamily="34" charset="0"/>
                <a:hlinkClick r:id="rId2"/>
              </a:rPr>
              <a:t>https://www.hki.fitzmuseum.cam.ac.uk/projects/cracks</a:t>
            </a:r>
            <a:endParaRPr lang="en-US" sz="1400" dirty="0">
              <a:latin typeface="Bahnschrift Light" panose="020B0502040204020203" pitchFamily="34" charset="0"/>
            </a:endParaRPr>
          </a:p>
          <a:p>
            <a:pPr>
              <a:lnSpc>
                <a:spcPct val="100000"/>
              </a:lnSpc>
            </a:pPr>
            <a:r>
              <a:rPr lang="en-US" dirty="0"/>
              <a:t>[4] </a:t>
            </a:r>
            <a:r>
              <a:rPr lang="en-US" dirty="0">
                <a:hlinkClick r:id="rId3"/>
              </a:rPr>
              <a:t>https://ustynazimnyfruzynska.blogspot.com/2019/03/gambar-hd-lukisan.html</a:t>
            </a:r>
            <a:r>
              <a:rPr lang="en-US" dirty="0"/>
              <a:t> </a:t>
            </a:r>
          </a:p>
          <a:p>
            <a:pPr>
              <a:lnSpc>
                <a:spcPct val="100000"/>
              </a:lnSpc>
            </a:pPr>
            <a:r>
              <a:rPr lang="en-US" dirty="0"/>
              <a:t>M. Bartolome, Activity #7 – Image Segmentation, (2015).            </a:t>
            </a:r>
            <a:r>
              <a:rPr lang="en-US" dirty="0">
                <a:hlinkClick r:id="rId4"/>
              </a:rPr>
              <a:t>https://barteezy.wordpress.com/2015/10/05/activity-7-image-segmentationo/</a:t>
            </a:r>
            <a:endParaRPr lang="en-US" dirty="0"/>
          </a:p>
          <a:p>
            <a:pPr>
              <a:lnSpc>
                <a:spcPct val="100000"/>
              </a:lnSpc>
            </a:pPr>
            <a:r>
              <a:rPr lang="en-US" dirty="0">
                <a:hlinkClick r:id="rId5"/>
              </a:rPr>
              <a:t>https://rlprincipe.wixsite.com/reneprincipejr/post/image-segmentation</a:t>
            </a:r>
            <a:r>
              <a:rPr lang="en-US" dirty="0"/>
              <a:t> </a:t>
            </a:r>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normAutofit/>
          </a:bodyPr>
          <a:lstStyle/>
          <a:p>
            <a:r>
              <a:rPr lang="en-US" dirty="0"/>
              <a:t>Thresholding is a good spatial segmentation algorithm given a color rich ROI and it retains original intensity values.</a:t>
            </a:r>
            <a:endParaRPr lang="en-US" dirty="0">
              <a:solidFill>
                <a:srgbClr val="000000"/>
              </a:solidFill>
            </a:endParaRPr>
          </a:p>
          <a:p>
            <a:r>
              <a:rPr lang="en-US" dirty="0">
                <a:solidFill>
                  <a:srgbClr val="000000"/>
                </a:solidFill>
              </a:rPr>
              <a:t>Parametric segmentation is probabilistic in nature. It can accentuate </a:t>
            </a:r>
            <a:r>
              <a:rPr lang="en-US" b="0" i="0" u="none" strike="noStrike" baseline="0" dirty="0">
                <a:solidFill>
                  <a:srgbClr val="000000"/>
                </a:solidFill>
              </a:rPr>
              <a:t>fine lines and continuous transitions of images better.</a:t>
            </a:r>
          </a:p>
          <a:p>
            <a:r>
              <a:rPr lang="en-US" dirty="0">
                <a:solidFill>
                  <a:srgbClr val="000000"/>
                </a:solidFill>
              </a:rPr>
              <a:t>Non-parametric segmentation is robust for uneven illumination but can sometimes overestimate depending on the bin size set.</a:t>
            </a:r>
            <a:endParaRPr lang="en-US" dirty="0"/>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a:xfrm>
            <a:off x="628648" y="5816603"/>
            <a:ext cx="8515352" cy="468841"/>
          </a:xfrm>
        </p:spPr>
        <p:txBody>
          <a:bodyPr>
            <a:noAutofit/>
          </a:bodyPr>
          <a:lstStyle/>
          <a:p>
            <a:r>
              <a:rPr lang="en-US" dirty="0">
                <a:hlinkClick r:id="rId2"/>
              </a:rPr>
              <a:t>Physics-301/Activity 1 - Color </a:t>
            </a:r>
            <a:r>
              <a:rPr lang="en-US" dirty="0" err="1">
                <a:hlinkClick r:id="rId2"/>
              </a:rPr>
              <a:t>Segmentation.ipynb</a:t>
            </a:r>
            <a:r>
              <a:rPr lang="en-US" dirty="0">
                <a:hlinkClick r:id="rId2"/>
              </a:rPr>
              <a:t> at main · </a:t>
            </a:r>
            <a:r>
              <a:rPr lang="en-US" dirty="0" err="1">
                <a:hlinkClick r:id="rId2"/>
              </a:rPr>
              <a:t>reneprincipejr</a:t>
            </a:r>
            <a:r>
              <a:rPr lang="en-US" dirty="0">
                <a:hlinkClick r:id="rId2"/>
              </a:rPr>
              <a:t>/Physics-301 (github.com) </a:t>
            </a:r>
            <a:endParaRPr lang="en-US" dirty="0"/>
          </a:p>
          <a:p>
            <a:r>
              <a:rPr lang="en-US" dirty="0">
                <a:hlinkClick r:id="rId3"/>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3421190902"/>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noAutofit/>
          </a:bodyPr>
          <a:lstStyle/>
          <a:p>
            <a:pPr marL="0" indent="0">
              <a:buNone/>
            </a:pPr>
            <a:r>
              <a:rPr lang="en-US" sz="1800" dirty="0">
                <a:latin typeface="Bahnschrift SemiLight" panose="020B0502040204020203" pitchFamily="34" charset="0"/>
              </a:rPr>
              <a:t>Human eyes have cones and rods which allows depiction of trichromatic color and brightness, respectively. The same mechanism governs how digital cameras capture color and how devices display them accordingly. For example, a </a:t>
            </a:r>
            <a:r>
              <a:rPr lang="en-US" sz="1800" dirty="0">
                <a:highlight>
                  <a:srgbClr val="FFEE9E"/>
                </a:highlight>
                <a:latin typeface="Bahnschrift SemiBold" panose="020B0502040204020203" pitchFamily="34" charset="0"/>
              </a:rPr>
              <a:t>colorful image</a:t>
            </a:r>
            <a:r>
              <a:rPr lang="en-US" sz="1800" dirty="0">
                <a:latin typeface="Bahnschrift SemiBold" panose="020B0502040204020203" pitchFamily="34" charset="0"/>
              </a:rPr>
              <a:t> </a:t>
            </a:r>
            <a:r>
              <a:rPr lang="en-US" sz="1800" dirty="0">
                <a:latin typeface="Bahnschrift SemiLight" panose="020B0502040204020203" pitchFamily="34" charset="0"/>
              </a:rPr>
              <a:t>shown below is a </a:t>
            </a:r>
            <a:r>
              <a:rPr lang="en-US" sz="1800" dirty="0">
                <a:latin typeface="Bahnschrift SemiBold" panose="020B0502040204020203" pitchFamily="34" charset="0"/>
              </a:rPr>
              <a:t>combination</a:t>
            </a:r>
            <a:r>
              <a:rPr lang="en-US" sz="1800" dirty="0">
                <a:latin typeface="Bahnschrift SemiLight" panose="020B0502040204020203" pitchFamily="34" charset="0"/>
              </a:rPr>
              <a:t> of responses from the three primary channels, namely </a:t>
            </a:r>
            <a:r>
              <a:rPr lang="en-US" sz="1800" dirty="0">
                <a:solidFill>
                  <a:srgbClr val="C00000"/>
                </a:solidFill>
                <a:latin typeface="Bahnschrift SemiBold" panose="020B0502040204020203" pitchFamily="34" charset="0"/>
              </a:rPr>
              <a:t>Red</a:t>
            </a:r>
            <a:r>
              <a:rPr lang="en-US" sz="1800" dirty="0">
                <a:latin typeface="Bahnschrift SemiLight" panose="020B0502040204020203" pitchFamily="34" charset="0"/>
              </a:rPr>
              <a:t>, </a:t>
            </a:r>
            <a:r>
              <a:rPr lang="en-US" sz="1800" dirty="0">
                <a:solidFill>
                  <a:srgbClr val="00B050"/>
                </a:solidFill>
                <a:latin typeface="Bahnschrift SemiBold" panose="020B0502040204020203" pitchFamily="34" charset="0"/>
              </a:rPr>
              <a:t>Green</a:t>
            </a:r>
            <a:r>
              <a:rPr lang="en-US" sz="1800" dirty="0">
                <a:latin typeface="Bahnschrift SemiLight" panose="020B0502040204020203" pitchFamily="34" charset="0"/>
              </a:rPr>
              <a:t>, and </a:t>
            </a:r>
            <a:r>
              <a:rPr lang="en-US" sz="1800" dirty="0">
                <a:solidFill>
                  <a:srgbClr val="0070C0"/>
                </a:solidFill>
                <a:latin typeface="Bahnschrift SemiBold" panose="020B0502040204020203" pitchFamily="34" charset="0"/>
              </a:rPr>
              <a:t>Blue </a:t>
            </a:r>
            <a:r>
              <a:rPr lang="en-US" sz="1800" dirty="0"/>
              <a:t>[1][2]</a:t>
            </a:r>
            <a:r>
              <a:rPr lang="en-US" sz="1800" dirty="0">
                <a:latin typeface="Bahnschrift SemiLight" panose="020B0502040204020203" pitchFamily="34" charset="0"/>
              </a:rPr>
              <a:t>.</a:t>
            </a: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r>
              <a:rPr lang="en-US" sz="1800" dirty="0">
                <a:latin typeface="Bahnschrift SemiLight" panose="020B0502040204020203" pitchFamily="34" charset="0"/>
              </a:rPr>
              <a:t>Looking closely, red colors from the RGB image have higher intensities on the red channel but have low response on other channels. The same is true for the green and blue colors, respectively.  Secondary colors like yellow, cyan, and magenta are a mixture of high response from two channels constituting their color.</a:t>
            </a:r>
          </a:p>
        </p:txBody>
      </p:sp>
      <p:pic>
        <p:nvPicPr>
          <p:cNvPr id="4" name="Picture 8">
            <a:extLst>
              <a:ext uri="{FF2B5EF4-FFF2-40B4-BE49-F238E27FC236}">
                <a16:creationId xmlns:a16="http://schemas.microsoft.com/office/drawing/2014/main" id="{BCFD4753-B066-77A6-14F8-83927E4DB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8233"/>
            <a:ext cx="8229600" cy="2027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B50D5C-2371-8985-6D18-2BC2C024293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4C6797D3-E5D4-B774-35E4-7F7BE8498AB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1971012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2AAA8A-69A7-677C-6CD7-232B0B21A270}"/>
              </a:ext>
            </a:extLst>
          </p:cNvPr>
          <p:cNvSpPr>
            <a:spLocks noGrp="1"/>
          </p:cNvSpPr>
          <p:nvPr>
            <p:ph type="ftr" sz="quarter" idx="11"/>
          </p:nvPr>
        </p:nvSpPr>
        <p:spPr/>
        <p:txBody>
          <a:bodyPr/>
          <a:lstStyle/>
          <a:p>
            <a:r>
              <a:rPr lang="en-US"/>
              <a:t>Physics 301 - Advanced Signal and Image Processing</a:t>
            </a:r>
            <a:endParaRPr lang="en-US" dirty="0"/>
          </a:p>
        </p:txBody>
      </p:sp>
      <p:sp>
        <p:nvSpPr>
          <p:cNvPr id="2" name="Title 1">
            <a:extLst>
              <a:ext uri="{FF2B5EF4-FFF2-40B4-BE49-F238E27FC236}">
                <a16:creationId xmlns:a16="http://schemas.microsoft.com/office/drawing/2014/main" id="{70A46B2B-0DE5-A5DD-727F-E86453D90217}"/>
              </a:ext>
            </a:extLst>
          </p:cNvPr>
          <p:cNvSpPr>
            <a:spLocks noGrp="1"/>
          </p:cNvSpPr>
          <p:nvPr>
            <p:ph type="title"/>
          </p:nvPr>
        </p:nvSpPr>
        <p:spPr/>
        <p:txBody>
          <a:bodyPr/>
          <a:lstStyle/>
          <a:p>
            <a:r>
              <a:rPr lang="en-US" dirty="0"/>
              <a:t>RGB Histograms</a:t>
            </a:r>
          </a:p>
        </p:txBody>
      </p:sp>
      <p:sp>
        <p:nvSpPr>
          <p:cNvPr id="8" name="Content Placeholder 7">
            <a:extLst>
              <a:ext uri="{FF2B5EF4-FFF2-40B4-BE49-F238E27FC236}">
                <a16:creationId xmlns:a16="http://schemas.microsoft.com/office/drawing/2014/main" id="{35D8F454-9F13-4A90-3A0A-40FE3F748C83}"/>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br>
              <a:rPr lang="en-US" sz="1800" dirty="0"/>
            </a:br>
            <a:br>
              <a:rPr lang="en-US" sz="1800" dirty="0"/>
            </a:br>
            <a:r>
              <a:rPr lang="en-US" sz="1800" dirty="0"/>
              <a:t>Looking at the histogram, we can see that the </a:t>
            </a:r>
            <a:r>
              <a:rPr lang="en-US" sz="1800" dirty="0">
                <a:highlight>
                  <a:srgbClr val="FFEE9E"/>
                </a:highlight>
                <a:latin typeface="Bahnschrift SemiBold" panose="020B0502040204020203" pitchFamily="34" charset="0"/>
              </a:rPr>
              <a:t>RGB image</a:t>
            </a:r>
            <a:r>
              <a:rPr lang="en-US" sz="1800" dirty="0">
                <a:highlight>
                  <a:srgbClr val="FFEE9E"/>
                </a:highlight>
              </a:rPr>
              <a:t> has a </a:t>
            </a:r>
            <a:r>
              <a:rPr lang="en-US" sz="1800" dirty="0">
                <a:highlight>
                  <a:srgbClr val="FFEE9E"/>
                </a:highlight>
                <a:latin typeface="Bahnschrift SemiBold" panose="020B0502040204020203" pitchFamily="34" charset="0"/>
              </a:rPr>
              <a:t>continuous</a:t>
            </a:r>
            <a:r>
              <a:rPr lang="en-US" sz="1800" dirty="0">
                <a:highlight>
                  <a:srgbClr val="FFEE9E"/>
                </a:highlight>
              </a:rPr>
              <a:t> distribution of color intensity</a:t>
            </a:r>
            <a:r>
              <a:rPr lang="en-US" sz="1800" dirty="0"/>
              <a:t>. Now looking at some specific Regions of Interest (</a:t>
            </a:r>
            <a:r>
              <a:rPr lang="en-US" sz="1800" dirty="0">
                <a:latin typeface="Bahnschrift SemiBold" panose="020B0502040204020203" pitchFamily="34" charset="0"/>
              </a:rPr>
              <a:t>ROI</a:t>
            </a:r>
            <a:r>
              <a:rPr lang="en-US" sz="1800" dirty="0"/>
              <a:t>), the color distributions are </a:t>
            </a:r>
            <a:r>
              <a:rPr lang="en-US" sz="1800" dirty="0">
                <a:latin typeface="Bahnschrift SemiBold" panose="020B0502040204020203" pitchFamily="34" charset="0"/>
              </a:rPr>
              <a:t>narrower</a:t>
            </a:r>
            <a:r>
              <a:rPr lang="en-US" sz="1800" dirty="0"/>
              <a:t> and much more </a:t>
            </a:r>
            <a:r>
              <a:rPr lang="en-US" sz="1800" dirty="0">
                <a:latin typeface="Bahnschrift SemiBold" panose="020B0502040204020203" pitchFamily="34" charset="0"/>
              </a:rPr>
              <a:t>distinct</a:t>
            </a:r>
            <a:r>
              <a:rPr lang="en-US" sz="1800" dirty="0"/>
              <a:t> in accordance with the dominant primary color in the ROI.</a:t>
            </a:r>
          </a:p>
        </p:txBody>
      </p:sp>
      <p:sp>
        <p:nvSpPr>
          <p:cNvPr id="7" name="Slide Number Placeholder 6">
            <a:extLst>
              <a:ext uri="{FF2B5EF4-FFF2-40B4-BE49-F238E27FC236}">
                <a16:creationId xmlns:a16="http://schemas.microsoft.com/office/drawing/2014/main" id="{BEEBAF00-9760-72C8-8300-3CDEE418F20F}"/>
              </a:ext>
            </a:extLst>
          </p:cNvPr>
          <p:cNvSpPr>
            <a:spLocks noGrp="1"/>
          </p:cNvSpPr>
          <p:nvPr>
            <p:ph type="sldNum" sz="quarter" idx="12"/>
          </p:nvPr>
        </p:nvSpPr>
        <p:spPr/>
        <p:txBody>
          <a:bodyPr/>
          <a:lstStyle/>
          <a:p>
            <a:fld id="{8262CFD8-7A98-47E6-A2CC-B17DDA24BA0E}" type="slidenum">
              <a:rPr lang="en-US" smtClean="0"/>
              <a:t>4</a:t>
            </a:fld>
            <a:endParaRPr lang="en-US"/>
          </a:p>
        </p:txBody>
      </p:sp>
      <p:grpSp>
        <p:nvGrpSpPr>
          <p:cNvPr id="5" name="Group 4">
            <a:extLst>
              <a:ext uri="{FF2B5EF4-FFF2-40B4-BE49-F238E27FC236}">
                <a16:creationId xmlns:a16="http://schemas.microsoft.com/office/drawing/2014/main" id="{EFD3BEF1-7BED-8EBF-E5DA-EA9B8F1DEC6D}"/>
              </a:ext>
            </a:extLst>
          </p:cNvPr>
          <p:cNvGrpSpPr>
            <a:grpSpLocks noChangeAspect="1"/>
          </p:cNvGrpSpPr>
          <p:nvPr/>
        </p:nvGrpSpPr>
        <p:grpSpPr>
          <a:xfrm>
            <a:off x="1828800" y="3817183"/>
            <a:ext cx="5486400" cy="2589269"/>
            <a:chOff x="914400" y="1870394"/>
            <a:chExt cx="7315200" cy="3452359"/>
          </a:xfrm>
        </p:grpSpPr>
        <p:pic>
          <p:nvPicPr>
            <p:cNvPr id="1030" name="Picture 6">
              <a:extLst>
                <a:ext uri="{FF2B5EF4-FFF2-40B4-BE49-F238E27FC236}">
                  <a16:creationId xmlns:a16="http://schemas.microsoft.com/office/drawing/2014/main" id="{49A088BD-8F38-6BBE-9C4F-4A2A6378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833"/>
            <a:stretch/>
          </p:blipFill>
          <p:spPr bwMode="auto">
            <a:xfrm>
              <a:off x="914400" y="1870394"/>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83C14D6F-0007-7A00-1B75-B763FFFCC1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33"/>
            <a:stretch/>
          </p:blipFill>
          <p:spPr bwMode="auto">
            <a:xfrm>
              <a:off x="914400" y="2837816"/>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E0A538C2-5CA1-31E4-A63C-C0C8BB34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05238"/>
              <a:ext cx="7315200" cy="151751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a:extLst>
              <a:ext uri="{FF2B5EF4-FFF2-40B4-BE49-F238E27FC236}">
                <a16:creationId xmlns:a16="http://schemas.microsoft.com/office/drawing/2014/main" id="{29BF6751-9AE4-86D5-F789-E5FEFB32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101" y="1102644"/>
            <a:ext cx="5486400" cy="1551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0B0E55E-C470-4E7E-048D-5CC1AF0758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 t="16171" r="73982" b="16883"/>
          <a:stretch/>
        </p:blipFill>
        <p:spPr bwMode="auto">
          <a:xfrm>
            <a:off x="1237499" y="1362108"/>
            <a:ext cx="1182602" cy="95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8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73E-D751-8CE1-6927-05259BE77DBC}"/>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1D2F9790-6F41-2447-36C8-ECDFBD9B6C36}"/>
              </a:ext>
            </a:extLst>
          </p:cNvPr>
          <p:cNvSpPr>
            <a:spLocks noGrp="1"/>
          </p:cNvSpPr>
          <p:nvPr>
            <p:ph idx="1"/>
          </p:nvPr>
        </p:nvSpPr>
        <p:spPr/>
        <p:txBody>
          <a:bodyPr>
            <a:normAutofit/>
          </a:bodyPr>
          <a:lstStyle/>
          <a:p>
            <a:pPr marL="0" indent="457200">
              <a:buNone/>
            </a:pPr>
            <a:r>
              <a:rPr lang="en-US" sz="1800" dirty="0"/>
              <a:t>In this activity, we first exploit ROI histograms to segment images in a technique called </a:t>
            </a:r>
            <a:r>
              <a:rPr lang="en-US" sz="1800" dirty="0">
                <a:latin typeface="Bahnschrift SemiBold" panose="020B0502040204020203" pitchFamily="34" charset="0"/>
              </a:rPr>
              <a:t>thresholding</a:t>
            </a:r>
            <a:r>
              <a:rPr lang="en-US" sz="1800" dirty="0"/>
              <a:t>. Essentially, we only take the pixel values of the RGB image which falls within the non-zero bin range of the ROI. The rest will be assigned to zero.</a:t>
            </a:r>
            <a:br>
              <a:rPr lang="en-US" sz="1800" dirty="0"/>
            </a:br>
            <a:br>
              <a:rPr lang="en-US" sz="1800" dirty="0"/>
            </a:br>
            <a:br>
              <a:rPr lang="en-US" sz="1800" dirty="0"/>
            </a:br>
            <a:br>
              <a:rPr lang="en-US" sz="1800" dirty="0"/>
            </a:br>
            <a:endParaRPr lang="en-US" sz="1800" dirty="0"/>
          </a:p>
          <a:p>
            <a:pPr marL="0" indent="457200">
              <a:buNone/>
            </a:pPr>
            <a:r>
              <a:rPr lang="en-US" sz="1800" dirty="0"/>
              <a:t>As shown below, choosing the red patch means that the histogram must only allow pixels with </a:t>
            </a:r>
            <a:r>
              <a:rPr lang="en-US" sz="1800" dirty="0">
                <a:solidFill>
                  <a:srgbClr val="C00000"/>
                </a:solidFill>
                <a:latin typeface="Bahnschrift SemiBold" panose="020B0502040204020203" pitchFamily="34" charset="0"/>
              </a:rPr>
              <a:t>R: 200-250</a:t>
            </a:r>
            <a:r>
              <a:rPr lang="en-US" sz="1800" dirty="0"/>
              <a:t>, </a:t>
            </a:r>
            <a:r>
              <a:rPr lang="en-US" sz="1800" dirty="0">
                <a:solidFill>
                  <a:srgbClr val="00B050"/>
                </a:solidFill>
                <a:latin typeface="Bahnschrift SemiBold" panose="020B0502040204020203" pitchFamily="34" charset="0"/>
              </a:rPr>
              <a:t>G: 10-40</a:t>
            </a:r>
            <a:r>
              <a:rPr lang="en-US" sz="1800" dirty="0"/>
              <a:t>, and </a:t>
            </a:r>
            <a:r>
              <a:rPr lang="en-US" sz="1800" dirty="0">
                <a:solidFill>
                  <a:srgbClr val="0070C0"/>
                </a:solidFill>
                <a:latin typeface="Bahnschrift SemiBold" panose="020B0502040204020203" pitchFamily="34" charset="0"/>
              </a:rPr>
              <a:t>B: 50-80</a:t>
            </a:r>
            <a:r>
              <a:rPr lang="en-US" sz="1800" dirty="0"/>
              <a:t> for the RGB image using logical AND operator.</a:t>
            </a:r>
          </a:p>
        </p:txBody>
      </p:sp>
      <p:pic>
        <p:nvPicPr>
          <p:cNvPr id="4" name="Picture 12">
            <a:extLst>
              <a:ext uri="{FF2B5EF4-FFF2-40B4-BE49-F238E27FC236}">
                <a16:creationId xmlns:a16="http://schemas.microsoft.com/office/drawing/2014/main" id="{FB962BC3-244E-FF9B-606C-4FF7FE70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41415"/>
            <a:ext cx="7315200" cy="18083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2A80AF-4F53-6504-859C-B7D08E449AA2}"/>
              </a:ext>
            </a:extLst>
          </p:cNvPr>
          <p:cNvSpPr>
            <a:spLocks noGrp="1"/>
          </p:cNvSpPr>
          <p:nvPr>
            <p:ph type="ftr" sz="quarter" idx="11"/>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BDFD49C7-D57A-822B-139B-ADFFD028AFB2}"/>
              </a:ext>
            </a:extLst>
          </p:cNvPr>
          <p:cNvSpPr>
            <a:spLocks noGrp="1"/>
          </p:cNvSpPr>
          <p:nvPr>
            <p:ph type="sldNum" sz="quarter" idx="12"/>
          </p:nvPr>
        </p:nvSpPr>
        <p:spPr/>
        <p:txBody>
          <a:bodyPr/>
          <a:lstStyle/>
          <a:p>
            <a:fld id="{8262CFD8-7A98-47E6-A2CC-B17DDA24BA0E}" type="slidenum">
              <a:rPr lang="en-US" smtClean="0"/>
              <a:t>5</a:t>
            </a:fld>
            <a:endParaRPr lang="en-US"/>
          </a:p>
        </p:txBody>
      </p:sp>
      <p:grpSp>
        <p:nvGrpSpPr>
          <p:cNvPr id="7" name="Group 6">
            <a:extLst>
              <a:ext uri="{FF2B5EF4-FFF2-40B4-BE49-F238E27FC236}">
                <a16:creationId xmlns:a16="http://schemas.microsoft.com/office/drawing/2014/main" id="{7288BE38-3C45-10D0-5442-BDA8B824DC4F}"/>
              </a:ext>
            </a:extLst>
          </p:cNvPr>
          <p:cNvGrpSpPr/>
          <p:nvPr/>
        </p:nvGrpSpPr>
        <p:grpSpPr>
          <a:xfrm>
            <a:off x="914400" y="2420102"/>
            <a:ext cx="7315200" cy="1092025"/>
            <a:chOff x="914400" y="3224738"/>
            <a:chExt cx="7406186" cy="1092025"/>
          </a:xfrm>
        </p:grpSpPr>
        <p:pic>
          <p:nvPicPr>
            <p:cNvPr id="1032" name="Picture 8">
              <a:extLst>
                <a:ext uri="{FF2B5EF4-FFF2-40B4-BE49-F238E27FC236}">
                  <a16:creationId xmlns:a16="http://schemas.microsoft.com/office/drawing/2014/main" id="{49F5C765-DCC0-2CE4-F8D4-AD8F8C1B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82508"/>
              <a:ext cx="3657600" cy="1034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9939101-BD96-4CD9-D39B-776EEB2AA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34" b="16833"/>
            <a:stretch/>
          </p:blipFill>
          <p:spPr bwMode="auto">
            <a:xfrm>
              <a:off x="4522820" y="3297543"/>
              <a:ext cx="3797766" cy="788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4E6B19A-FE66-DD16-91B2-797DFC7E4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414" b="33786"/>
            <a:stretch/>
          </p:blipFill>
          <p:spPr bwMode="auto">
            <a:xfrm>
              <a:off x="6152871" y="3224738"/>
              <a:ext cx="712577" cy="627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4011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F19B-233D-F2F7-8213-ABA6BD16DC79}"/>
              </a:ext>
            </a:extLst>
          </p:cNvPr>
          <p:cNvSpPr>
            <a:spLocks noGrp="1"/>
          </p:cNvSpPr>
          <p:nvPr>
            <p:ph type="title"/>
          </p:nvPr>
        </p:nvSpPr>
        <p:spPr/>
        <p:txBody>
          <a:bodyPr/>
          <a:lstStyle/>
          <a:p>
            <a:r>
              <a:rPr lang="en-US" dirty="0"/>
              <a:t>Parametric Segmentation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DFB5B-40B4-A32B-B7D3-E5A915F12739}"/>
                  </a:ext>
                </a:extLst>
              </p:cNvPr>
              <p:cNvSpPr>
                <a:spLocks noGrp="1"/>
              </p:cNvSpPr>
              <p:nvPr>
                <p:ph idx="1"/>
              </p:nvPr>
            </p:nvSpPr>
            <p:spPr/>
            <p:txBody>
              <a:bodyPr>
                <a:noAutofit/>
              </a:bodyPr>
              <a:lstStyle/>
              <a:p>
                <a:pPr marL="0" indent="0">
                  <a:buNone/>
                </a:pPr>
                <a:r>
                  <a:rPr lang="en-US" sz="1800" dirty="0">
                    <a:solidFill>
                      <a:srgbClr val="000000"/>
                    </a:solidFill>
                    <a:latin typeface="Bahnschrift SemiLight" panose="020B0502040204020203" pitchFamily="34" charset="0"/>
                  </a:rPr>
                  <a:t>In parametric segmentation, we </a:t>
                </a:r>
                <a:r>
                  <a:rPr lang="en-US" sz="1800" b="0" i="0" u="none" strike="noStrike" baseline="0" dirty="0">
                    <a:solidFill>
                      <a:srgbClr val="000000"/>
                    </a:solidFill>
                    <a:highlight>
                      <a:srgbClr val="FFEE9E"/>
                    </a:highlight>
                    <a:latin typeface="Bahnschrift SemiBold" panose="020B0502040204020203" pitchFamily="34" charset="0"/>
                  </a:rPr>
                  <a:t>assume a gaussian probability distribution</a:t>
                </a:r>
                <a:r>
                  <a:rPr lang="en-US" sz="1800" b="0" i="0" u="none" strike="noStrike" baseline="0" dirty="0">
                    <a:solidFill>
                      <a:srgbClr val="000000"/>
                    </a:solidFill>
                    <a:latin typeface="Bahnschrift SemiLight" panose="020B0502040204020203" pitchFamily="34" charset="0"/>
                  </a:rPr>
                  <a:t> per color channel and so, using the mean</a:t>
                </a:r>
                <a14:m>
                  <m:oMath xmlns:m="http://schemas.openxmlformats.org/officeDocument/2006/math">
                    <m:r>
                      <a:rPr lang="en-US" sz="1800" b="0" i="0"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𝜇</m:t>
                    </m:r>
                    <m:r>
                      <a:rPr lang="en-US" sz="1800" b="1" i="1" smtClean="0">
                        <a:solidFill>
                          <a:srgbClr val="000000"/>
                        </a:solidFill>
                        <a:latin typeface="Cambria Math" panose="02040503050406030204" pitchFamily="18" charset="0"/>
                      </a:rPr>
                      <m:t> </m:t>
                    </m:r>
                  </m:oMath>
                </a14:m>
                <a:r>
                  <a:rPr lang="en-US" sz="1800" b="0" i="0" u="none" strike="noStrike" baseline="0" dirty="0">
                    <a:solidFill>
                      <a:srgbClr val="000000"/>
                    </a:solidFill>
                    <a:latin typeface="Bahnschrift SemiLight" panose="020B0502040204020203" pitchFamily="34" charset="0"/>
                  </a:rPr>
                  <a:t>and covarianc</a:t>
                </a:r>
                <a:r>
                  <a:rPr lang="en-US" sz="1800" dirty="0">
                    <a:solidFill>
                      <a:srgbClr val="000000"/>
                    </a:solidFill>
                    <a:latin typeface="Bahnschrift SemiLight" panose="020B0502040204020203" pitchFamily="34" charset="0"/>
                  </a:rPr>
                  <a:t>e matrix </a:t>
                </a:r>
                <a14:m>
                  <m:oMath xmlns:m="http://schemas.openxmlformats.org/officeDocument/2006/math">
                    <m:r>
                      <m:rPr>
                        <m:sty m:val="p"/>
                      </m:rPr>
                      <a:rPr lang="el-GR" sz="1800" i="1">
                        <a:solidFill>
                          <a:srgbClr val="000000"/>
                        </a:solidFill>
                        <a:latin typeface="Cambria Math" panose="02040503050406030204" pitchFamily="18" charset="0"/>
                        <a:ea typeface="Cambria Math" panose="02040503050406030204" pitchFamily="18" charset="0"/>
                      </a:rPr>
                      <m:t>Σ</m:t>
                    </m:r>
                  </m:oMath>
                </a14:m>
                <a:r>
                  <a:rPr lang="en-US" sz="1800" dirty="0">
                    <a:solidFill>
                      <a:srgbClr val="000000"/>
                    </a:solidFill>
                    <a:latin typeface="Bahnschrift SemiLight" panose="020B0502040204020203" pitchFamily="34" charset="0"/>
                  </a:rPr>
                  <a:t> of the ROI, we can measure the probability of ROI matching the RGB values for each pixel </a:t>
                </a:r>
                <a14:m>
                  <m:oMath xmlns:m="http://schemas.openxmlformats.org/officeDocument/2006/math">
                    <m:r>
                      <a:rPr lang="en-US" sz="1800" b="1">
                        <a:solidFill>
                          <a:srgbClr val="000000"/>
                        </a:solidFill>
                        <a:latin typeface="Cambria Math" panose="02040503050406030204" pitchFamily="18" charset="0"/>
                      </a:rPr>
                      <m:t>𝐱</m:t>
                    </m:r>
                  </m:oMath>
                </a14:m>
                <a:r>
                  <a:rPr lang="en-US" sz="1800" dirty="0">
                    <a:solidFill>
                      <a:srgbClr val="000000"/>
                    </a:solidFill>
                    <a:latin typeface="Bahnschrift SemiLight" panose="020B0502040204020203" pitchFamily="34" charset="0"/>
                  </a:rPr>
                  <a:t> given by</a:t>
                </a:r>
              </a:p>
              <a:p>
                <a:pPr marL="0" indent="0" algn="ctr">
                  <a:buNone/>
                </a:pPr>
                <a14:m>
                  <m:oMath xmlns:m="http://schemas.openxmlformats.org/officeDocument/2006/math">
                    <m:r>
                      <a:rPr lang="en-US" sz="2000" b="0" i="1" smtClean="0">
                        <a:solidFill>
                          <a:srgbClr val="000000"/>
                        </a:solidFill>
                        <a:latin typeface="Cambria Math" panose="02040503050406030204" pitchFamily="18" charset="0"/>
                      </a:rPr>
                      <m:t>𝑝</m:t>
                    </m:r>
                    <m:d>
                      <m:dPr>
                        <m:ctrlPr>
                          <a:rPr lang="en-US" sz="2000" b="0" i="1" smtClean="0">
                            <a:solidFill>
                              <a:srgbClr val="000000"/>
                            </a:solidFill>
                            <a:latin typeface="Cambria Math" panose="02040503050406030204" pitchFamily="18" charset="0"/>
                          </a:rPr>
                        </m:ctrlPr>
                      </m:dPr>
                      <m:e>
                        <m:r>
                          <a:rPr lang="en-US" sz="2000" b="1" i="0" smtClean="0">
                            <a:solidFill>
                              <a:srgbClr val="000000"/>
                            </a:solidFill>
                            <a:latin typeface="Cambria Math" panose="02040503050406030204" pitchFamily="18" charset="0"/>
                          </a:rPr>
                          <m:t>𝐱</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𝜇</m:t>
                        </m:r>
                        <m:r>
                          <a:rPr lang="en-US" sz="2000" b="0" i="1" smtClean="0">
                            <a:solidFill>
                              <a:srgbClr val="000000"/>
                            </a:solidFill>
                            <a:latin typeface="Cambria Math" panose="02040503050406030204" pitchFamily="18" charset="0"/>
                          </a:rPr>
                          <m:t>, </m:t>
                        </m:r>
                        <m:r>
                          <m:rPr>
                            <m:sty m:val="p"/>
                          </m:rPr>
                          <a:rPr lang="el-GR" sz="2000" b="0" i="1" smtClean="0">
                            <a:solidFill>
                              <a:srgbClr val="000000"/>
                            </a:solidFill>
                            <a:latin typeface="Cambria Math" panose="02040503050406030204" pitchFamily="18" charset="0"/>
                            <a:ea typeface="Cambria Math" panose="02040503050406030204" pitchFamily="18" charset="0"/>
                          </a:rPr>
                          <m:t>Σ</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e>
                            </m:d>
                          </m:e>
                          <m:sup>
                            <m:r>
                              <a:rPr lang="en-US" sz="2000" b="0" i="1" smtClean="0">
                                <a:solidFill>
                                  <a:srgbClr val="000000"/>
                                </a:solidFill>
                                <a:latin typeface="Cambria Math" panose="02040503050406030204" pitchFamily="18" charset="0"/>
                                <a:ea typeface="Cambria Math" panose="02040503050406030204" pitchFamily="18" charset="0"/>
                              </a:rPr>
                              <m:t>𝑛</m:t>
                            </m:r>
                            <m:r>
                              <a:rPr lang="en-US" sz="2000" b="0" i="1" smtClean="0">
                                <a:solidFill>
                                  <a:srgbClr val="000000"/>
                                </a:solidFill>
                                <a:latin typeface="Cambria Math" panose="02040503050406030204" pitchFamily="18" charset="0"/>
                                <a:ea typeface="Cambria Math" panose="02040503050406030204" pitchFamily="18" charset="0"/>
                              </a:rPr>
                              <m:t>/2</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d>
                          </m:e>
                          <m:sup>
                            <m:r>
                              <a:rPr lang="en-US" sz="2000" b="0" i="1" smtClean="0">
                                <a:solidFill>
                                  <a:srgbClr val="000000"/>
                                </a:solidFill>
                                <a:latin typeface="Cambria Math" panose="02040503050406030204" pitchFamily="18" charset="0"/>
                                <a:ea typeface="Cambria Math" panose="02040503050406030204" pitchFamily="18" charset="0"/>
                              </a:rPr>
                              <m:t>1/2</m:t>
                            </m:r>
                          </m:sup>
                        </m:sSup>
                      </m:den>
                    </m:f>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2</m:t>
                            </m:r>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e>
                          <m:sup>
                            <m:r>
                              <a:rPr lang="en-US" sz="2000" b="0" i="1" smtClean="0">
                                <a:solidFill>
                                  <a:srgbClr val="000000"/>
                                </a:solidFill>
                                <a:latin typeface="Cambria Math" panose="02040503050406030204" pitchFamily="18" charset="0"/>
                                <a:ea typeface="Cambria Math" panose="02040503050406030204" pitchFamily="18" charset="0"/>
                              </a:rPr>
                              <m:t>𝑇</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sup>
                            <m:r>
                              <a:rPr lang="en-US" sz="2000" b="0" i="1" smtClean="0">
                                <a:solidFill>
                                  <a:srgbClr val="000000"/>
                                </a:solidFill>
                                <a:latin typeface="Cambria Math" panose="02040503050406030204" pitchFamily="18" charset="0"/>
                                <a:ea typeface="Cambria Math" panose="02040503050406030204" pitchFamily="18" charset="0"/>
                              </a:rPr>
                              <m:t>−1</m:t>
                            </m:r>
                          </m:sup>
                        </m:sSup>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r>
                          <a:rPr lang="en-US" sz="2000" b="0" i="1" smtClean="0">
                            <a:solidFill>
                              <a:srgbClr val="000000"/>
                            </a:solidFill>
                            <a:latin typeface="Cambria Math" panose="02040503050406030204" pitchFamily="18" charset="0"/>
                            <a:ea typeface="Cambria Math" panose="02040503050406030204" pitchFamily="18" charset="0"/>
                          </a:rPr>
                          <m:t>)</m:t>
                        </m:r>
                      </m:e>
                    </m:func>
                  </m:oMath>
                </a14:m>
                <a:r>
                  <a:rPr lang="en-US" sz="2000" b="0" dirty="0">
                    <a:solidFill>
                      <a:srgbClr val="000000"/>
                    </a:solidFill>
                    <a:latin typeface="Bahnschrift SemiLight" panose="020B0502040204020203" pitchFamily="34" charset="0"/>
                    <a:ea typeface="Cambria Math" panose="02040503050406030204" pitchFamily="18" charset="0"/>
                  </a:rPr>
                  <a:t>.</a:t>
                </a:r>
                <a:endParaRPr lang="en-US" sz="1800" dirty="0">
                  <a:solidFill>
                    <a:srgbClr val="000000"/>
                  </a:solidFill>
                  <a:latin typeface="Bahnschrift SemiLight" panose="020B0502040204020203" pitchFamily="34" charset="0"/>
                </a:endParaRPr>
              </a:p>
              <a:p>
                <a:pPr marL="0" indent="457200">
                  <a:buNone/>
                </a:pPr>
                <a:r>
                  <a:rPr lang="en-US" sz="1800" dirty="0">
                    <a:solidFill>
                      <a:srgbClr val="000000"/>
                    </a:solidFill>
                    <a:latin typeface="Bahnschrift SemiLight" panose="020B0502040204020203" pitchFamily="34" charset="0"/>
                  </a:rPr>
                  <a:t>The resulting segmented image is just the joint probabilities of likelihood per color channel </a:t>
                </a:r>
                <a:r>
                  <a:rPr lang="en-US" sz="1800" dirty="0"/>
                  <a:t>[1][2]</a:t>
                </a:r>
                <a:r>
                  <a:rPr lang="en-US" sz="1800" dirty="0">
                    <a:solidFill>
                      <a:srgbClr val="000000"/>
                    </a:solidFill>
                    <a:latin typeface="Bahnschrift SemiLight" panose="020B0502040204020203" pitchFamily="34" charset="0"/>
                  </a:rPr>
                  <a:t>. </a:t>
                </a:r>
              </a:p>
              <a:p>
                <a:pPr marL="0" indent="457200">
                  <a:buNone/>
                </a:pPr>
                <a:endParaRPr lang="en-US" sz="1800" dirty="0">
                  <a:solidFill>
                    <a:srgbClr val="000000"/>
                  </a:solidFill>
                  <a:latin typeface="Bahnschrift SemiLight" panose="020B0502040204020203" pitchFamily="34" charset="0"/>
                </a:endParaRPr>
              </a:p>
              <a:p>
                <a:pPr marL="0" indent="457200">
                  <a:buNone/>
                </a:pPr>
                <a:endParaRPr lang="en-US" sz="1800" b="0" i="0" u="none" strike="noStrike" baseline="0" dirty="0">
                  <a:solidFill>
                    <a:srgbClr val="000000"/>
                  </a:solidFill>
                  <a:latin typeface="Bahnschrift SemiLight" panose="020B0502040204020203" pitchFamily="34" charset="0"/>
                </a:endParaRPr>
              </a:p>
              <a:p>
                <a:pPr marL="0" indent="457200">
                  <a:buNone/>
                </a:pPr>
                <a:r>
                  <a:rPr lang="en-US" sz="1800" b="0" i="0" u="none" strike="noStrike" baseline="0" dirty="0">
                    <a:solidFill>
                      <a:srgbClr val="000000"/>
                    </a:solidFill>
                    <a:latin typeface="Bahnschrift SemiLight" panose="020B0502040204020203" pitchFamily="34" charset="0"/>
                  </a:rPr>
                  <a:t>Non-parametric method uses the </a:t>
                </a:r>
                <a:r>
                  <a:rPr lang="en-US" sz="1800" b="0" i="0" u="none" strike="noStrike" baseline="0" dirty="0">
                    <a:solidFill>
                      <a:srgbClr val="000000"/>
                    </a:solidFill>
                    <a:highlight>
                      <a:srgbClr val="FFEE9E"/>
                    </a:highlight>
                    <a:latin typeface="Bahnschrift SemiBold" panose="020B0502040204020203" pitchFamily="34" charset="0"/>
                  </a:rPr>
                  <a:t>histogram back-projection</a:t>
                </a:r>
                <a:r>
                  <a:rPr lang="en-US" sz="1800" b="0" i="0" u="none" strike="noStrike" baseline="0" dirty="0">
                    <a:solidFill>
                      <a:srgbClr val="000000"/>
                    </a:solidFill>
                    <a:latin typeface="Bahnschrift SemiLight" panose="020B0502040204020203" pitchFamily="34" charset="0"/>
                  </a:rPr>
                  <a:t> technique using the RGB values transformed into the normalized color coordinate. It’s a </a:t>
                </a:r>
                <a:r>
                  <a:rPr lang="en-US" sz="1800" b="1" i="0" u="none" strike="noStrike" baseline="0" dirty="0">
                    <a:solidFill>
                      <a:srgbClr val="000000"/>
                    </a:solidFill>
                    <a:highlight>
                      <a:srgbClr val="FFEE9E"/>
                    </a:highlight>
                    <a:latin typeface="Bahnschrift SemiBold" panose="020B0502040204020203" pitchFamily="34" charset="0"/>
                  </a:rPr>
                  <a:t>non-computational</a:t>
                </a:r>
                <a:r>
                  <a:rPr lang="en-US" sz="1800" b="0" i="0" u="none" strike="noStrike" baseline="0" dirty="0">
                    <a:solidFill>
                      <a:srgbClr val="000000"/>
                    </a:solidFill>
                    <a:latin typeface="Bahnschrift SemiLight" panose="020B0502040204020203" pitchFamily="34" charset="0"/>
                  </a:rPr>
                  <a:t> method since it treats histograms as just look-up tables. In this technique, th</a:t>
                </a:r>
                <a:r>
                  <a:rPr lang="en-US" sz="1800" dirty="0">
                    <a:solidFill>
                      <a:srgbClr val="000000"/>
                    </a:solidFill>
                    <a:latin typeface="Bahnschrift SemiLight" panose="020B0502040204020203" pitchFamily="34" charset="0"/>
                  </a:rPr>
                  <a:t>e binning size is crucial for segmentation </a:t>
                </a:r>
                <a:r>
                  <a:rPr lang="en-US" sz="1800" dirty="0"/>
                  <a:t>[1][2]</a:t>
                </a:r>
                <a:r>
                  <a:rPr lang="en-US" sz="1800" dirty="0">
                    <a:solidFill>
                      <a:srgbClr val="000000"/>
                    </a:solidFill>
                    <a:latin typeface="Bahnschrift SemiLight" panose="020B0502040204020203" pitchFamily="34" charset="0"/>
                  </a:rPr>
                  <a:t>.</a:t>
                </a:r>
              </a:p>
            </p:txBody>
          </p:sp>
        </mc:Choice>
        <mc:Fallback xmlns="">
          <p:sp>
            <p:nvSpPr>
              <p:cNvPr id="3" name="Content Placeholder 2">
                <a:extLst>
                  <a:ext uri="{FF2B5EF4-FFF2-40B4-BE49-F238E27FC236}">
                    <a16:creationId xmlns:a16="http://schemas.microsoft.com/office/drawing/2014/main" id="{3DBDFB5B-40B4-A32B-B7D3-E5A915F12739}"/>
                  </a:ext>
                </a:extLst>
              </p:cNvPr>
              <p:cNvSpPr>
                <a:spLocks noGrp="1" noRot="1" noChangeAspect="1" noMove="1" noResize="1" noEditPoints="1" noAdjustHandles="1" noChangeArrowheads="1" noChangeShapeType="1" noTextEdit="1"/>
              </p:cNvSpPr>
              <p:nvPr>
                <p:ph idx="1"/>
              </p:nvPr>
            </p:nvSpPr>
            <p:spPr>
              <a:blipFill>
                <a:blip r:embed="rId2"/>
                <a:stretch>
                  <a:fillRect l="-618" t="-726" r="-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30AFEEB-B349-E31F-D31D-4A35F91C6741}"/>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D5E06690-DCD4-AC1B-226B-E96CAACF3B96}"/>
              </a:ext>
            </a:extLst>
          </p:cNvPr>
          <p:cNvSpPr>
            <a:spLocks noGrp="1"/>
          </p:cNvSpPr>
          <p:nvPr>
            <p:ph type="sldNum" sz="quarter" idx="12"/>
          </p:nvPr>
        </p:nvSpPr>
        <p:spPr/>
        <p:txBody>
          <a:bodyPr/>
          <a:lstStyle/>
          <a:p>
            <a:fld id="{8262CFD8-7A98-47E6-A2CC-B17DDA24BA0E}" type="slidenum">
              <a:rPr lang="en-US" smtClean="0"/>
              <a:t>6</a:t>
            </a:fld>
            <a:endParaRPr lang="en-US"/>
          </a:p>
        </p:txBody>
      </p:sp>
      <p:sp>
        <p:nvSpPr>
          <p:cNvPr id="6" name="Title 1">
            <a:extLst>
              <a:ext uri="{FF2B5EF4-FFF2-40B4-BE49-F238E27FC236}">
                <a16:creationId xmlns:a16="http://schemas.microsoft.com/office/drawing/2014/main" id="{45FEF080-81F3-B59D-67D8-D7E8F76FE648}"/>
              </a:ext>
            </a:extLst>
          </p:cNvPr>
          <p:cNvSpPr txBox="1">
            <a:spLocks/>
          </p:cNvSpPr>
          <p:nvPr/>
        </p:nvSpPr>
        <p:spPr>
          <a:xfrm>
            <a:off x="628649" y="3724564"/>
            <a:ext cx="7886700" cy="662396"/>
          </a:xfrm>
          <a:prstGeom prst="rect">
            <a:avLst/>
          </a:prstGeom>
          <a:effectLst/>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a:lstStyle>
          <a:p>
            <a:r>
              <a:rPr lang="en-US" dirty="0"/>
              <a:t>Non-parametric Segmentation</a:t>
            </a:r>
          </a:p>
        </p:txBody>
      </p:sp>
    </p:spTree>
    <p:extLst>
      <p:ext uri="{BB962C8B-B14F-4D97-AF65-F5344CB8AC3E}">
        <p14:creationId xmlns:p14="http://schemas.microsoft.com/office/powerpoint/2010/main" val="3203095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3E4DEB-2478-E429-D3E7-3C47BB749CC7}"/>
              </a:ext>
            </a:extLst>
          </p:cNvPr>
          <p:cNvSpPr>
            <a:spLocks noGrp="1"/>
          </p:cNvSpPr>
          <p:nvPr>
            <p:ph type="ftr" sz="quarter" idx="11"/>
          </p:nvPr>
        </p:nvSpPr>
        <p:spPr/>
        <p:txBody>
          <a:bodyPr/>
          <a:lstStyle/>
          <a:p>
            <a:r>
              <a:rPr lang="en-US"/>
              <a:t>Physics 301 - Advanced Signal and Image Processing</a:t>
            </a:r>
            <a:endParaRPr lang="en-US" dirty="0"/>
          </a:p>
        </p:txBody>
      </p:sp>
      <p:sp>
        <p:nvSpPr>
          <p:cNvPr id="8" name="Title 7">
            <a:extLst>
              <a:ext uri="{FF2B5EF4-FFF2-40B4-BE49-F238E27FC236}">
                <a16:creationId xmlns:a16="http://schemas.microsoft.com/office/drawing/2014/main" id="{9C73AC39-060C-19E7-85BB-8108074ABED4}"/>
              </a:ext>
            </a:extLst>
          </p:cNvPr>
          <p:cNvSpPr>
            <a:spLocks noGrp="1"/>
          </p:cNvSpPr>
          <p:nvPr>
            <p:ph type="title"/>
          </p:nvPr>
        </p:nvSpPr>
        <p:spPr/>
        <p:txBody>
          <a:bodyPr/>
          <a:lstStyle/>
          <a:p>
            <a:r>
              <a:rPr lang="en-US" dirty="0"/>
              <a:t>Results</a:t>
            </a:r>
          </a:p>
        </p:txBody>
      </p:sp>
      <p:sp>
        <p:nvSpPr>
          <p:cNvPr id="9" name="Content Placeholder 8">
            <a:extLst>
              <a:ext uri="{FF2B5EF4-FFF2-40B4-BE49-F238E27FC236}">
                <a16:creationId xmlns:a16="http://schemas.microsoft.com/office/drawing/2014/main" id="{556A5B65-1479-B841-B405-336FE6B9BD43}"/>
              </a:ext>
            </a:extLst>
          </p:cNvPr>
          <p:cNvSpPr>
            <a:spLocks noGrp="1"/>
          </p:cNvSpPr>
          <p:nvPr>
            <p:ph idx="1"/>
          </p:nvPr>
        </p:nvSpPr>
        <p:spPr/>
        <p:txBody>
          <a:bodyPr>
            <a:normAutofit/>
          </a:bodyPr>
          <a:lstStyle/>
          <a:p>
            <a:pPr marL="0" indent="0">
              <a:buNone/>
            </a:pPr>
            <a:r>
              <a:rPr lang="en-US" sz="1800" dirty="0"/>
              <a:t>Taking the light-brown and pink patch as ROIs, both first two algorithms had a very specific spatial segmentation. Intensity difference is just due to the </a:t>
            </a:r>
            <a:r>
              <a:rPr lang="en-US" sz="1800" dirty="0">
                <a:highlight>
                  <a:srgbClr val="FFEE9E"/>
                </a:highlight>
              </a:rPr>
              <a:t>parametric being probabilistic</a:t>
            </a:r>
            <a:r>
              <a:rPr lang="en-US" sz="1800" dirty="0"/>
              <a:t> while </a:t>
            </a:r>
            <a:r>
              <a:rPr lang="en-US" sz="1800" dirty="0">
                <a:highlight>
                  <a:srgbClr val="FFEE9E"/>
                </a:highlight>
              </a:rPr>
              <a:t>thresholding retained its original intensity values</a:t>
            </a:r>
            <a:r>
              <a:rPr lang="en-US" sz="1800" dirty="0"/>
              <a:t>. The non-parametric method was able to capture the even the brownish pixels in the skin and the shirt color, as well as the pink patterns. Unfortunately, the non-parametric method using the pink ROI has segmented unnecessary regions such us the brown patch and some portions of the skin.</a:t>
            </a:r>
          </a:p>
        </p:txBody>
      </p:sp>
      <p:sp>
        <p:nvSpPr>
          <p:cNvPr id="5" name="Slide Number Placeholder 4">
            <a:extLst>
              <a:ext uri="{FF2B5EF4-FFF2-40B4-BE49-F238E27FC236}">
                <a16:creationId xmlns:a16="http://schemas.microsoft.com/office/drawing/2014/main" id="{481A6806-C6BB-DC80-62C2-47189327CD7F}"/>
              </a:ext>
            </a:extLst>
          </p:cNvPr>
          <p:cNvSpPr>
            <a:spLocks noGrp="1"/>
          </p:cNvSpPr>
          <p:nvPr>
            <p:ph type="sldNum" sz="quarter" idx="12"/>
          </p:nvPr>
        </p:nvSpPr>
        <p:spPr/>
        <p:txBody>
          <a:bodyPr/>
          <a:lstStyle/>
          <a:p>
            <a:fld id="{8262CFD8-7A98-47E6-A2CC-B17DDA24BA0E}" type="slidenum">
              <a:rPr lang="en-US" smtClean="0"/>
              <a:pPr/>
              <a:t>7</a:t>
            </a:fld>
            <a:endParaRPr lang="en-US"/>
          </a:p>
        </p:txBody>
      </p:sp>
      <p:grpSp>
        <p:nvGrpSpPr>
          <p:cNvPr id="2" name="Group 1">
            <a:extLst>
              <a:ext uri="{FF2B5EF4-FFF2-40B4-BE49-F238E27FC236}">
                <a16:creationId xmlns:a16="http://schemas.microsoft.com/office/drawing/2014/main" id="{F91BFAF7-17D8-3284-4E87-EF2CDB3CF04C}"/>
              </a:ext>
            </a:extLst>
          </p:cNvPr>
          <p:cNvGrpSpPr/>
          <p:nvPr/>
        </p:nvGrpSpPr>
        <p:grpSpPr>
          <a:xfrm>
            <a:off x="909320" y="3400266"/>
            <a:ext cx="7325360" cy="2866391"/>
            <a:chOff x="914400" y="3489960"/>
            <a:chExt cx="7325360" cy="2866391"/>
          </a:xfrm>
        </p:grpSpPr>
        <p:pic>
          <p:nvPicPr>
            <p:cNvPr id="3080" name="Picture 8">
              <a:extLst>
                <a:ext uri="{FF2B5EF4-FFF2-40B4-BE49-F238E27FC236}">
                  <a16:creationId xmlns:a16="http://schemas.microsoft.com/office/drawing/2014/main" id="{21535724-DC40-8324-0762-0DA8FE89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829810"/>
              <a:ext cx="7315200" cy="15265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C489BA2-F264-0733-A3CB-9DA39A84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 y="3489960"/>
              <a:ext cx="7315200" cy="1531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843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4B2C404-F919-0172-6C3E-C1EE55667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756997"/>
            <a:ext cx="6400800" cy="14257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A0D3988-C5D5-1353-C65E-CC4B5E4D422A}"/>
              </a:ext>
            </a:extLst>
          </p:cNvPr>
          <p:cNvSpPr>
            <a:spLocks noGrp="1"/>
          </p:cNvSpPr>
          <p:nvPr>
            <p:ph type="ftr" sz="quarter" idx="11"/>
          </p:nvPr>
        </p:nvSpPr>
        <p:spPr/>
        <p:txBody>
          <a:bodyPr/>
          <a:lstStyle/>
          <a:p>
            <a:r>
              <a:rPr lang="en-US"/>
              <a:t>Physics 301 - Advanced Signal and Image Processing</a:t>
            </a:r>
            <a:endParaRPr lang="en-US" dirty="0"/>
          </a:p>
        </p:txBody>
      </p:sp>
      <p:sp>
        <p:nvSpPr>
          <p:cNvPr id="12" name="Title 11">
            <a:extLst>
              <a:ext uri="{FF2B5EF4-FFF2-40B4-BE49-F238E27FC236}">
                <a16:creationId xmlns:a16="http://schemas.microsoft.com/office/drawing/2014/main" id="{680DECFF-7B30-2EBB-A7D9-DFB67C3CBA9A}"/>
              </a:ext>
            </a:extLst>
          </p:cNvPr>
          <p:cNvSpPr>
            <a:spLocks noGrp="1"/>
          </p:cNvSpPr>
          <p:nvPr>
            <p:ph type="title"/>
          </p:nvPr>
        </p:nvSpPr>
        <p:spPr/>
        <p:txBody>
          <a:bodyPr/>
          <a:lstStyle/>
          <a:p>
            <a:r>
              <a:rPr lang="en-US" dirty="0"/>
              <a:t>Continuous Image and ROI</a:t>
            </a:r>
          </a:p>
        </p:txBody>
      </p:sp>
      <p:sp>
        <p:nvSpPr>
          <p:cNvPr id="13" name="Content Placeholder 12">
            <a:extLst>
              <a:ext uri="{FF2B5EF4-FFF2-40B4-BE49-F238E27FC236}">
                <a16:creationId xmlns:a16="http://schemas.microsoft.com/office/drawing/2014/main" id="{91F3D3E5-FFA4-8F15-DECA-7C44795A7595}"/>
              </a:ext>
            </a:extLst>
          </p:cNvPr>
          <p:cNvSpPr>
            <a:spLocks noGrp="1"/>
          </p:cNvSpPr>
          <p:nvPr>
            <p:ph idx="1"/>
          </p:nvPr>
        </p:nvSpPr>
        <p:spPr/>
        <p:txBody>
          <a:bodyPr>
            <a:normAutofit/>
          </a:bodyPr>
          <a:lstStyle/>
          <a:p>
            <a:pPr marL="0" indent="0">
              <a:buNone/>
            </a:pPr>
            <a:r>
              <a:rPr lang="en-US" sz="1800" dirty="0"/>
              <a:t>I was curious as to know how these algorithms would segment an image with no color discontinuities. Shown below shows the expected segmentation trends across all three methods for the </a:t>
            </a:r>
            <a:r>
              <a:rPr lang="en-US" sz="1800" dirty="0">
                <a:solidFill>
                  <a:schemeClr val="accent4">
                    <a:lumMod val="75000"/>
                  </a:schemeClr>
                </a:solidFill>
                <a:latin typeface="Bahnschrift SemiBold" panose="020B0502040204020203" pitchFamily="34" charset="0"/>
              </a:rPr>
              <a:t>yellow </a:t>
            </a:r>
            <a:r>
              <a:rPr lang="en-US" sz="1800" dirty="0">
                <a:latin typeface="Bahnschrift SemiBold" panose="020B0502040204020203" pitchFamily="34" charset="0"/>
              </a:rPr>
              <a:t>ROI</a:t>
            </a:r>
            <a:r>
              <a:rPr lang="en-US" sz="1800" dirty="0"/>
              <a:t>. Interestingly, choosing a continuous </a:t>
            </a:r>
            <a:r>
              <a:rPr lang="en-US" sz="1800" dirty="0">
                <a:solidFill>
                  <a:schemeClr val="accent6">
                    <a:lumMod val="75000"/>
                  </a:schemeClr>
                </a:solidFill>
                <a:latin typeface="Bahnschrift SemiBold" panose="020B0502040204020203" pitchFamily="34" charset="0"/>
              </a:rPr>
              <a:t>green</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chemeClr val="accent2">
                    <a:lumMod val="75000"/>
                  </a:schemeClr>
                </a:solidFill>
                <a:latin typeface="Bahnschrift SemiBold" panose="020B0502040204020203" pitchFamily="34" charset="0"/>
              </a:rPr>
              <a:t>orange</a:t>
            </a:r>
            <a:r>
              <a:rPr lang="en-US" sz="1800" dirty="0"/>
              <a:t> </a:t>
            </a:r>
            <a:r>
              <a:rPr lang="en-US" sz="1800" dirty="0">
                <a:latin typeface="Bahnschrift SemiBold" panose="020B0502040204020203" pitchFamily="34" charset="0"/>
              </a:rPr>
              <a:t>ROI</a:t>
            </a:r>
            <a:r>
              <a:rPr lang="en-US" sz="1800" dirty="0"/>
              <a:t> revealed that </a:t>
            </a:r>
            <a:r>
              <a:rPr lang="en-US" sz="1800" dirty="0">
                <a:highlight>
                  <a:srgbClr val="FFEE9E"/>
                </a:highlight>
                <a:latin typeface="Bahnschrift SemiBold" panose="020B0502040204020203" pitchFamily="34" charset="0"/>
              </a:rPr>
              <a:t>thresholding</a:t>
            </a:r>
            <a:r>
              <a:rPr lang="en-US" sz="1800" dirty="0">
                <a:highlight>
                  <a:srgbClr val="FFEE9E"/>
                </a:highlight>
              </a:rPr>
              <a:t> is better in </a:t>
            </a:r>
            <a:r>
              <a:rPr lang="en-US" sz="1800" dirty="0">
                <a:highlight>
                  <a:srgbClr val="FFEE9E"/>
                </a:highlight>
                <a:latin typeface="Bahnschrift SemiBold" panose="020B0502040204020203" pitchFamily="34" charset="0"/>
              </a:rPr>
              <a:t>segmenting spatially</a:t>
            </a:r>
            <a:r>
              <a:rPr lang="en-US" sz="1800" dirty="0">
                <a:highlight>
                  <a:srgbClr val="FFEE9E"/>
                </a:highlight>
              </a:rPr>
              <a:t> </a:t>
            </a:r>
            <a:r>
              <a:rPr lang="en-US" sz="1800" dirty="0"/>
              <a:t>because of the AND operator embedded. The </a:t>
            </a:r>
            <a:r>
              <a:rPr lang="en-US" sz="1800" dirty="0">
                <a:highlight>
                  <a:srgbClr val="FFEE9E"/>
                </a:highlight>
                <a:latin typeface="Bahnschrift SemiBold" panose="020B0502040204020203" pitchFamily="34" charset="0"/>
              </a:rPr>
              <a:t>parametric</a:t>
            </a:r>
            <a:r>
              <a:rPr lang="en-US" sz="1800" dirty="0">
                <a:highlight>
                  <a:srgbClr val="FFEE9E"/>
                </a:highlight>
              </a:rPr>
              <a:t> method had a </a:t>
            </a:r>
            <a:r>
              <a:rPr lang="en-US" sz="1800" dirty="0">
                <a:highlight>
                  <a:srgbClr val="FFEE9E"/>
                </a:highlight>
                <a:latin typeface="Bahnschrift SemiBold" panose="020B0502040204020203" pitchFamily="34" charset="0"/>
              </a:rPr>
              <a:t>gradient segmentation</a:t>
            </a:r>
            <a:r>
              <a:rPr lang="en-US" sz="1800" dirty="0">
                <a:highlight>
                  <a:srgbClr val="FFEE9E"/>
                </a:highlight>
              </a:rPr>
              <a:t> </a:t>
            </a:r>
            <a:r>
              <a:rPr lang="en-US" sz="1800" dirty="0"/>
              <a:t>due to its gaussian nature while the non-parametric shows </a:t>
            </a:r>
            <a:r>
              <a:rPr lang="en-US" sz="1800" dirty="0">
                <a:latin typeface="Bahnschrift SemiBold" panose="020B0502040204020203" pitchFamily="34" charset="0"/>
              </a:rPr>
              <a:t>discrete segmentation</a:t>
            </a:r>
            <a:r>
              <a:rPr lang="en-US" sz="1800" dirty="0"/>
              <a:t> levels due to its discrete binning nature. </a:t>
            </a:r>
          </a:p>
        </p:txBody>
      </p:sp>
      <p:sp>
        <p:nvSpPr>
          <p:cNvPr id="5" name="Slide Number Placeholder 4">
            <a:extLst>
              <a:ext uri="{FF2B5EF4-FFF2-40B4-BE49-F238E27FC236}">
                <a16:creationId xmlns:a16="http://schemas.microsoft.com/office/drawing/2014/main" id="{236AD342-30C8-84BB-13BC-8FBF769391D0}"/>
              </a:ext>
            </a:extLst>
          </p:cNvPr>
          <p:cNvSpPr>
            <a:spLocks noGrp="1"/>
          </p:cNvSpPr>
          <p:nvPr>
            <p:ph type="sldNum" sz="quarter" idx="12"/>
          </p:nvPr>
        </p:nvSpPr>
        <p:spPr/>
        <p:txBody>
          <a:bodyPr/>
          <a:lstStyle/>
          <a:p>
            <a:fld id="{8262CFD8-7A98-47E6-A2CC-B17DDA24BA0E}" type="slidenum">
              <a:rPr lang="en-US" smtClean="0"/>
              <a:pPr/>
              <a:t>8</a:t>
            </a:fld>
            <a:endParaRPr lang="en-US"/>
          </a:p>
        </p:txBody>
      </p:sp>
      <p:pic>
        <p:nvPicPr>
          <p:cNvPr id="4098" name="Picture 2">
            <a:extLst>
              <a:ext uri="{FF2B5EF4-FFF2-40B4-BE49-F238E27FC236}">
                <a16:creationId xmlns:a16="http://schemas.microsoft.com/office/drawing/2014/main" id="{7FAF5BB2-7091-9EBF-0A62-80A2C32E2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97738"/>
            <a:ext cx="6400800" cy="1424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62CF30-DE80-739B-93CB-E753676C4B69}"/>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https://cdn3.vectorstock.com/i/1000x1000/23/52/abstract-twist-color-radial-gradient-rainbow-vector-20622352.jpg</a:t>
            </a:r>
          </a:p>
        </p:txBody>
      </p:sp>
    </p:spTree>
    <p:extLst>
      <p:ext uri="{BB962C8B-B14F-4D97-AF65-F5344CB8AC3E}">
        <p14:creationId xmlns:p14="http://schemas.microsoft.com/office/powerpoint/2010/main" val="381917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C0C-D385-6066-9EEE-18A9C91E447E}"/>
              </a:ext>
            </a:extLst>
          </p:cNvPr>
          <p:cNvSpPr>
            <a:spLocks noGrp="1"/>
          </p:cNvSpPr>
          <p:nvPr>
            <p:ph type="title"/>
          </p:nvPr>
        </p:nvSpPr>
        <p:spPr/>
        <p:txBody>
          <a:bodyPr/>
          <a:lstStyle/>
          <a:p>
            <a:r>
              <a:rPr lang="en-US" dirty="0"/>
              <a:t>Bin-size effects</a:t>
            </a:r>
          </a:p>
        </p:txBody>
      </p:sp>
      <p:sp>
        <p:nvSpPr>
          <p:cNvPr id="3" name="Content Placeholder 2">
            <a:extLst>
              <a:ext uri="{FF2B5EF4-FFF2-40B4-BE49-F238E27FC236}">
                <a16:creationId xmlns:a16="http://schemas.microsoft.com/office/drawing/2014/main" id="{69F51AA1-2DB5-FBC8-EF32-5DAE2A2293EF}"/>
              </a:ext>
            </a:extLst>
          </p:cNvPr>
          <p:cNvSpPr>
            <a:spLocks noGrp="1"/>
          </p:cNvSpPr>
          <p:nvPr>
            <p:ph idx="1"/>
          </p:nvPr>
        </p:nvSpPr>
        <p:spPr/>
        <p:txBody>
          <a:bodyPr>
            <a:noAutofit/>
          </a:bodyPr>
          <a:lstStyle/>
          <a:p>
            <a:pPr marL="0" indent="0">
              <a:buNone/>
            </a:pPr>
            <a:r>
              <a:rPr lang="en-US" sz="1800" dirty="0"/>
              <a:t>The difference of the three algorithms have become more apparent when we applied the techniques on a continuous image and using a continuous ROI. In addition, the binning size is critical to how the non-parametric segmentation works. </a:t>
            </a:r>
            <a:r>
              <a:rPr lang="en-US" sz="1800" dirty="0">
                <a:latin typeface="Bahnschrift SemiBold" panose="020B0502040204020203" pitchFamily="34" charset="0"/>
              </a:rPr>
              <a:t>Larger bin size</a:t>
            </a:r>
            <a:r>
              <a:rPr lang="en-US" sz="1800" dirty="0"/>
              <a:t> means smaller bins for the look-up table and thus, the </a:t>
            </a:r>
            <a:r>
              <a:rPr lang="en-US" sz="1800" dirty="0">
                <a:latin typeface="Bahnschrift SemiBold" panose="020B0502040204020203" pitchFamily="34" charset="0"/>
              </a:rPr>
              <a:t>segmentation becomes very specific</a:t>
            </a:r>
            <a:r>
              <a:rPr lang="en-US" sz="1800" dirty="0"/>
              <a:t> as shown below.</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400" dirty="0"/>
              <a:t>On the next portions, we look on how these segmentation algorithms fare in practical applications such as </a:t>
            </a:r>
            <a:r>
              <a:rPr lang="en-US" sz="2400" dirty="0">
                <a:highlight>
                  <a:srgbClr val="FFEE9E"/>
                </a:highlight>
                <a:latin typeface="Bahnschrift SemiBold" panose="020B0502040204020203" pitchFamily="34" charset="0"/>
              </a:rPr>
              <a:t>art imaging</a:t>
            </a:r>
            <a:r>
              <a:rPr lang="en-US" sz="2400" dirty="0"/>
              <a:t> and </a:t>
            </a:r>
            <a:r>
              <a:rPr lang="en-US" sz="2400" dirty="0">
                <a:highlight>
                  <a:srgbClr val="FFEE9E"/>
                </a:highlight>
                <a:latin typeface="Bahnschrift SemiBold" panose="020B0502040204020203" pitchFamily="34" charset="0"/>
              </a:rPr>
              <a:t>video biomechanics</a:t>
            </a:r>
            <a:r>
              <a:rPr lang="en-US" sz="2400" dirty="0"/>
              <a:t>.</a:t>
            </a:r>
          </a:p>
        </p:txBody>
      </p:sp>
      <p:pic>
        <p:nvPicPr>
          <p:cNvPr id="2052" name="Picture 4">
            <a:extLst>
              <a:ext uri="{FF2B5EF4-FFF2-40B4-BE49-F238E27FC236}">
                <a16:creationId xmlns:a16="http://schemas.microsoft.com/office/drawing/2014/main" id="{09C3B9FA-4BF8-88DC-CF06-7D18FB5E8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2692450"/>
            <a:ext cx="6400800" cy="18457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D73511-702E-85E6-4B04-E6C95DCD1C7C}"/>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B9437CBF-74A5-11C0-32CF-FC6440BFEC9C}"/>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7" name="Picture 6" descr="A close up of some fruit&#10;&#10;Description automatically generated with low confidence">
            <a:extLst>
              <a:ext uri="{FF2B5EF4-FFF2-40B4-BE49-F238E27FC236}">
                <a16:creationId xmlns:a16="http://schemas.microsoft.com/office/drawing/2014/main" id="{AC4D42EE-5421-AE89-61DF-E44CC9E86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72" y="2874188"/>
            <a:ext cx="1188720" cy="1589198"/>
          </a:xfrm>
          <a:prstGeom prst="rect">
            <a:avLst/>
          </a:prstGeom>
        </p:spPr>
      </p:pic>
      <p:sp>
        <p:nvSpPr>
          <p:cNvPr id="10" name="TextBox 9">
            <a:extLst>
              <a:ext uri="{FF2B5EF4-FFF2-40B4-BE49-F238E27FC236}">
                <a16:creationId xmlns:a16="http://schemas.microsoft.com/office/drawing/2014/main" id="{62AEC8D1-1716-9A12-7A88-728C6C7E6ADC}"/>
              </a:ext>
            </a:extLst>
          </p:cNvPr>
          <p:cNvSpPr txBox="1"/>
          <p:nvPr/>
        </p:nvSpPr>
        <p:spPr>
          <a:xfrm>
            <a:off x="748665" y="4507955"/>
            <a:ext cx="4572000" cy="253403"/>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http://www.michiganapples.com/Portals/0/New%20Fall.jpg</a:t>
            </a:r>
          </a:p>
        </p:txBody>
      </p:sp>
    </p:spTree>
    <p:extLst>
      <p:ext uri="{BB962C8B-B14F-4D97-AF65-F5344CB8AC3E}">
        <p14:creationId xmlns:p14="http://schemas.microsoft.com/office/powerpoint/2010/main" val="14204618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1055</TotalTime>
  <Words>1435</Words>
  <Application>Microsoft Office PowerPoint</Application>
  <PresentationFormat>On-screen Show (4:3)</PresentationFormat>
  <Paragraphs>90</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Bahnschrift</vt:lpstr>
      <vt:lpstr>Bahnschrift Condensed</vt:lpstr>
      <vt:lpstr>Bahnschrift Light</vt:lpstr>
      <vt:lpstr>Bahnschrift SemiBold</vt:lpstr>
      <vt:lpstr>Bahnschrift SemiBold Condensed</vt:lpstr>
      <vt:lpstr>Bahnschrift SemiLight</vt:lpstr>
      <vt:lpstr>Calibri</vt:lpstr>
      <vt:lpstr>Cambria Math</vt:lpstr>
      <vt:lpstr>Wingdings</vt:lpstr>
      <vt:lpstr>Office Theme</vt:lpstr>
      <vt:lpstr> </vt:lpstr>
      <vt:lpstr>  objectives</vt:lpstr>
      <vt:lpstr>Background</vt:lpstr>
      <vt:lpstr>RGB Histograms</vt:lpstr>
      <vt:lpstr>Thresholding</vt:lpstr>
      <vt:lpstr>Parametric Segmentation</vt:lpstr>
      <vt:lpstr>Results</vt:lpstr>
      <vt:lpstr>Continuous Image and ROI</vt:lpstr>
      <vt:lpstr>Bin-size effects</vt:lpstr>
      <vt:lpstr>Craquelures</vt:lpstr>
      <vt:lpstr>Van Gogh’s Starry Night</vt:lpstr>
      <vt:lpstr>In-motion segmentation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12</cp:revision>
  <dcterms:created xsi:type="dcterms:W3CDTF">2022-05-28T03:01:51Z</dcterms:created>
  <dcterms:modified xsi:type="dcterms:W3CDTF">2022-06-06T15:51:00Z</dcterms:modified>
</cp:coreProperties>
</file>